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70" r:id="rId12"/>
    <p:sldId id="271" r:id="rId13"/>
    <p:sldId id="274" r:id="rId14"/>
    <p:sldId id="273" r:id="rId15"/>
    <p:sldId id="272" r:id="rId16"/>
    <p:sldId id="279" r:id="rId17"/>
    <p:sldId id="278" r:id="rId18"/>
    <p:sldId id="277" r:id="rId19"/>
    <p:sldId id="276" r:id="rId20"/>
    <p:sldId id="275" r:id="rId21"/>
    <p:sldId id="283" r:id="rId22"/>
    <p:sldId id="282" r:id="rId23"/>
    <p:sldId id="281" r:id="rId24"/>
    <p:sldId id="280" r:id="rId25"/>
    <p:sldId id="285" r:id="rId26"/>
    <p:sldId id="284" r:id="rId27"/>
    <p:sldId id="286" r:id="rId28"/>
    <p:sldId id="287" r:id="rId29"/>
    <p:sldId id="288" r:id="rId30"/>
    <p:sldId id="290" r:id="rId31"/>
    <p:sldId id="289" r:id="rId32"/>
    <p:sldId id="295" r:id="rId33"/>
    <p:sldId id="294" r:id="rId34"/>
    <p:sldId id="293" r:id="rId35"/>
    <p:sldId id="296" r:id="rId36"/>
    <p:sldId id="292" r:id="rId37"/>
    <p:sldId id="291" r:id="rId38"/>
    <p:sldId id="263" r:id="rId39"/>
    <p:sldId id="265" r:id="rId40"/>
    <p:sldId id="264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0B4148-1538-4D1E-A634-D223F2DD3F37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A47AF3-30FA-4E3D-A170-216AFE95445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Enteralana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parenteralna</a:t>
            </a:r>
            <a:r>
              <a:rPr lang="en-US" dirty="0" smtClean="0"/>
              <a:t> </a:t>
            </a:r>
            <a:r>
              <a:rPr lang="en-US" dirty="0" err="1" smtClean="0"/>
              <a:t>ishrana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Doc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Nenad</a:t>
            </a:r>
            <a:r>
              <a:rPr lang="en-US" dirty="0" smtClean="0"/>
              <a:t> </a:t>
            </a:r>
            <a:r>
              <a:rPr lang="en-US" dirty="0" err="1" smtClean="0"/>
              <a:t>Zornic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	Indikacije za 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i="1" dirty="0" err="1" smtClean="0"/>
              <a:t>proteinsko-kalorijska</a:t>
            </a:r>
            <a:r>
              <a:rPr lang="en-US" b="1" i="1" dirty="0" smtClean="0"/>
              <a:t> </a:t>
            </a:r>
            <a:r>
              <a:rPr lang="en-US" b="1" i="1" dirty="0" err="1" smtClean="0"/>
              <a:t>malnutricija</a:t>
            </a:r>
            <a:r>
              <a:rPr lang="en-US" b="1" i="1" dirty="0" smtClean="0"/>
              <a:t> </a:t>
            </a:r>
            <a:r>
              <a:rPr lang="en-US" b="1" i="1" dirty="0" err="1" smtClean="0"/>
              <a:t>zbog</a:t>
            </a:r>
            <a:r>
              <a:rPr lang="en-US" b="1" i="1" dirty="0" smtClean="0"/>
              <a:t> </a:t>
            </a:r>
            <a:r>
              <a:rPr lang="en-US" b="1" i="1" dirty="0" err="1" smtClean="0"/>
              <a:t>nedovoljnog</a:t>
            </a:r>
            <a:r>
              <a:rPr lang="en-US" b="1" i="1" dirty="0" smtClean="0"/>
              <a:t> </a:t>
            </a:r>
            <a:r>
              <a:rPr lang="en-US" b="1" i="1" dirty="0" err="1" smtClean="0"/>
              <a:t>oralnog</a:t>
            </a:r>
            <a:r>
              <a:rPr lang="en-US" b="1" i="1" dirty="0" smtClean="0"/>
              <a:t> </a:t>
            </a:r>
            <a:r>
              <a:rPr lang="en-US" b="1" i="1" dirty="0" err="1" smtClean="0"/>
              <a:t>unosa</a:t>
            </a:r>
            <a:r>
              <a:rPr lang="en-US" b="1" i="1" dirty="0" smtClean="0"/>
              <a:t> </a:t>
            </a:r>
            <a:r>
              <a:rPr lang="en-US" b="1" i="1" dirty="0" err="1" smtClean="0"/>
              <a:t>hrane</a:t>
            </a:r>
            <a:r>
              <a:rPr lang="en-US" b="1" i="1" dirty="0" smtClean="0"/>
              <a:t> </a:t>
            </a:r>
          </a:p>
          <a:p>
            <a:r>
              <a:rPr lang="pl-PL" i="1" dirty="0" smtClean="0"/>
              <a:t>(u najmanje 5 prethodnih dana)</a:t>
            </a:r>
          </a:p>
          <a:p>
            <a:r>
              <a:rPr lang="en-US" b="1" i="1" dirty="0" err="1" smtClean="0"/>
              <a:t>normalan</a:t>
            </a:r>
            <a:r>
              <a:rPr lang="en-US" b="1" i="1" dirty="0" smtClean="0"/>
              <a:t> </a:t>
            </a:r>
            <a:r>
              <a:rPr lang="en-US" b="1" i="1" dirty="0" err="1" smtClean="0"/>
              <a:t>nutritivni</a:t>
            </a:r>
            <a:r>
              <a:rPr lang="en-US" b="1" i="1" dirty="0" smtClean="0"/>
              <a:t> status </a:t>
            </a:r>
            <a:r>
              <a:rPr lang="en-US" b="1" i="1" dirty="0" err="1" smtClean="0"/>
              <a:t>sa</a:t>
            </a:r>
            <a:r>
              <a:rPr lang="en-US" b="1" i="1" dirty="0" smtClean="0"/>
              <a:t> </a:t>
            </a:r>
            <a:r>
              <a:rPr lang="en-US" b="1" i="1" dirty="0" err="1" smtClean="0"/>
              <a:t>oralnim</a:t>
            </a:r>
            <a:r>
              <a:rPr lang="en-US" b="1" i="1" dirty="0" smtClean="0"/>
              <a:t> </a:t>
            </a:r>
            <a:r>
              <a:rPr lang="en-US" b="1" i="1" dirty="0" err="1" smtClean="0"/>
              <a:t>unosom</a:t>
            </a:r>
            <a:r>
              <a:rPr lang="en-US" b="1" i="1" dirty="0" smtClean="0"/>
              <a:t> </a:t>
            </a:r>
            <a:r>
              <a:rPr lang="en-US" b="1" i="1" dirty="0" err="1" smtClean="0"/>
              <a:t>hrane</a:t>
            </a:r>
            <a:r>
              <a:rPr lang="en-US" b="1" i="1" dirty="0" smtClean="0"/>
              <a:t> </a:t>
            </a:r>
            <a:r>
              <a:rPr lang="en-US" b="1" i="1" dirty="0" err="1" smtClean="0"/>
              <a:t>manjim</a:t>
            </a:r>
            <a:r>
              <a:rPr lang="en-US" b="1" i="1" dirty="0" smtClean="0"/>
              <a:t> </a:t>
            </a:r>
            <a:r>
              <a:rPr lang="en-US" b="1" i="1" dirty="0" err="1" smtClean="0"/>
              <a:t>od</a:t>
            </a:r>
            <a:r>
              <a:rPr lang="en-US" b="1" i="1" dirty="0" smtClean="0"/>
              <a:t> 50% </a:t>
            </a:r>
            <a:r>
              <a:rPr lang="en-US" b="1" i="1" dirty="0" err="1" smtClean="0"/>
              <a:t>potreba</a:t>
            </a:r>
            <a:r>
              <a:rPr lang="en-US" b="1" i="1" dirty="0" smtClean="0"/>
              <a:t> (</a:t>
            </a:r>
            <a:r>
              <a:rPr lang="en-US" b="1" i="1" dirty="0" err="1" smtClean="0"/>
              <a:t>tokom</a:t>
            </a:r>
            <a:r>
              <a:rPr lang="en-US" b="1" i="1" dirty="0" smtClean="0"/>
              <a:t> </a:t>
            </a:r>
            <a:r>
              <a:rPr lang="en-US" b="1" i="1" dirty="0" err="1" smtClean="0"/>
              <a:t>prethodnih</a:t>
            </a:r>
            <a:r>
              <a:rPr lang="en-US" b="1" i="1" dirty="0" smtClean="0"/>
              <a:t> 7-10 </a:t>
            </a:r>
            <a:r>
              <a:rPr lang="en-US" b="1" i="1" dirty="0" err="1" smtClean="0"/>
              <a:t>dana</a:t>
            </a:r>
            <a:r>
              <a:rPr lang="en-US" b="1" i="1" dirty="0" smtClean="0"/>
              <a:t> 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	Indikacije za EN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b="1" i="1" dirty="0" err="1" smtClean="0"/>
              <a:t>Poremećaji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žvakanjai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gutanja</a:t>
            </a:r>
            <a:endParaRPr lang="en-US" sz="2400" b="1" i="1" dirty="0" smtClean="0"/>
          </a:p>
          <a:p>
            <a:r>
              <a:rPr lang="en-US" sz="2400" b="1" i="1" dirty="0" err="1" smtClean="0"/>
              <a:t>Otežana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pasaža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hraneu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gornjim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delovimaGIT</a:t>
            </a:r>
            <a:r>
              <a:rPr lang="en-US" sz="2400" b="1" i="1" dirty="0" smtClean="0"/>
              <a:t>-a </a:t>
            </a:r>
          </a:p>
          <a:p>
            <a:r>
              <a:rPr lang="en-US" sz="2400" b="1" i="1" dirty="0" err="1" smtClean="0"/>
              <a:t>Opstrukcija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gornjih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delova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GIT-a </a:t>
            </a:r>
          </a:p>
          <a:p>
            <a:r>
              <a:rPr lang="en-US" sz="2400" b="1" dirty="0" err="1" smtClean="0"/>
              <a:t>Dugotrajn</a:t>
            </a:r>
            <a:r>
              <a:rPr lang="sr-Latn-RS" sz="2400" b="1" dirty="0" smtClean="0"/>
              <a:t>a </a:t>
            </a:r>
            <a:r>
              <a:rPr lang="en-US" sz="2400" b="1" dirty="0" err="1" smtClean="0"/>
              <a:t>besvesna</a:t>
            </a:r>
            <a:r>
              <a:rPr lang="sr-Latn-RS" sz="2400" b="1" dirty="0" smtClean="0"/>
              <a:t> </a:t>
            </a:r>
            <a:r>
              <a:rPr lang="en-US" sz="2400" b="1" dirty="0" err="1" smtClean="0"/>
              <a:t>stanja</a:t>
            </a:r>
            <a:endParaRPr lang="en-US" sz="2400" b="1" dirty="0" smtClean="0"/>
          </a:p>
          <a:p>
            <a:r>
              <a:rPr lang="en-US" sz="2400" b="1" i="1" dirty="0" err="1" smtClean="0"/>
              <a:t>kaheksija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anoreksija</a:t>
            </a:r>
            <a:endParaRPr lang="en-US" sz="2400" b="1" i="1" dirty="0" smtClean="0"/>
          </a:p>
          <a:p>
            <a:r>
              <a:rPr lang="en-US" sz="2400" b="1" i="1" dirty="0" err="1" smtClean="0"/>
              <a:t>kranio-cerebralne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povrede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apopleksija</a:t>
            </a:r>
            <a:endParaRPr lang="en-US" sz="2400" b="1" i="1" dirty="0" smtClean="0"/>
          </a:p>
          <a:p>
            <a:r>
              <a:rPr lang="en-US" sz="2400" b="1" dirty="0" err="1" smtClean="0"/>
              <a:t>malnutricija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Kontraindikacije za 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mehanička</a:t>
            </a:r>
            <a:r>
              <a:rPr lang="en-US" dirty="0" smtClean="0"/>
              <a:t> </a:t>
            </a:r>
            <a:r>
              <a:rPr lang="en-US" dirty="0" err="1" smtClean="0"/>
              <a:t>opstrukcija</a:t>
            </a:r>
            <a:r>
              <a:rPr lang="en-US" dirty="0" smtClean="0"/>
              <a:t> </a:t>
            </a:r>
            <a:r>
              <a:rPr lang="en-US" dirty="0" err="1" smtClean="0"/>
              <a:t>digestivnog</a:t>
            </a:r>
            <a:r>
              <a:rPr lang="en-US" dirty="0" smtClean="0"/>
              <a:t> </a:t>
            </a:r>
            <a:r>
              <a:rPr lang="en-US" dirty="0" err="1" smtClean="0"/>
              <a:t>trakta</a:t>
            </a:r>
            <a:endParaRPr lang="en-US" dirty="0" smtClean="0"/>
          </a:p>
          <a:p>
            <a:r>
              <a:rPr lang="en-US" dirty="0" err="1" smtClean="0"/>
              <a:t>paralitički</a:t>
            </a:r>
            <a:r>
              <a:rPr lang="en-US" dirty="0" smtClean="0"/>
              <a:t> </a:t>
            </a:r>
            <a:r>
              <a:rPr lang="en-US" dirty="0" err="1" smtClean="0"/>
              <a:t>ileus</a:t>
            </a:r>
            <a:endParaRPr lang="en-US" dirty="0" smtClean="0"/>
          </a:p>
          <a:p>
            <a:r>
              <a:rPr lang="en-US" dirty="0" err="1" smtClean="0"/>
              <a:t>hipomotilitet</a:t>
            </a:r>
            <a:r>
              <a:rPr lang="en-US" dirty="0" smtClean="0"/>
              <a:t> </a:t>
            </a:r>
            <a:r>
              <a:rPr lang="en-US" dirty="0" err="1" smtClean="0"/>
              <a:t>digestivnog</a:t>
            </a:r>
            <a:r>
              <a:rPr lang="en-US" dirty="0" smtClean="0"/>
              <a:t> </a:t>
            </a:r>
            <a:r>
              <a:rPr lang="en-US" dirty="0" err="1" smtClean="0"/>
              <a:t>trakta</a:t>
            </a:r>
            <a:endParaRPr lang="en-US" dirty="0" smtClean="0"/>
          </a:p>
          <a:p>
            <a:r>
              <a:rPr lang="en-US" dirty="0" err="1" smtClean="0"/>
              <a:t>krvavljenje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gornjih</a:t>
            </a:r>
            <a:r>
              <a:rPr lang="en-US" dirty="0" smtClean="0"/>
              <a:t> </a:t>
            </a:r>
            <a:r>
              <a:rPr lang="en-US" dirty="0" err="1" smtClean="0"/>
              <a:t>partija</a:t>
            </a:r>
            <a:r>
              <a:rPr lang="en-US" dirty="0" smtClean="0"/>
              <a:t> </a:t>
            </a:r>
            <a:r>
              <a:rPr lang="en-US" dirty="0" err="1" smtClean="0"/>
              <a:t>digestivnog</a:t>
            </a:r>
            <a:r>
              <a:rPr lang="en-US" dirty="0" smtClean="0"/>
              <a:t> </a:t>
            </a:r>
            <a:r>
              <a:rPr lang="en-US" dirty="0" err="1" smtClean="0"/>
              <a:t>trakta</a:t>
            </a:r>
            <a:endParaRPr lang="en-US" dirty="0" smtClean="0"/>
          </a:p>
          <a:p>
            <a:r>
              <a:rPr lang="en-US" dirty="0" err="1" smtClean="0"/>
              <a:t>šok</a:t>
            </a:r>
            <a:endParaRPr lang="en-US" dirty="0" smtClean="0"/>
          </a:p>
          <a:p>
            <a:r>
              <a:rPr lang="en-US" dirty="0" err="1" smtClean="0"/>
              <a:t>teški</a:t>
            </a:r>
            <a:r>
              <a:rPr lang="en-US" dirty="0" smtClean="0"/>
              <a:t> </a:t>
            </a:r>
            <a:r>
              <a:rPr lang="en-US" dirty="0" err="1" smtClean="0"/>
              <a:t>oblici</a:t>
            </a:r>
            <a:r>
              <a:rPr lang="en-US" dirty="0" smtClean="0"/>
              <a:t> </a:t>
            </a:r>
            <a:r>
              <a:rPr lang="en-US" dirty="0" err="1" smtClean="0"/>
              <a:t>akutnog</a:t>
            </a:r>
            <a:r>
              <a:rPr lang="en-US" dirty="0" smtClean="0"/>
              <a:t> </a:t>
            </a:r>
            <a:r>
              <a:rPr lang="en-US" dirty="0" err="1" smtClean="0"/>
              <a:t>pankreatitisa</a:t>
            </a:r>
            <a:endParaRPr lang="en-US" dirty="0" smtClean="0"/>
          </a:p>
          <a:p>
            <a:r>
              <a:rPr lang="en-US" dirty="0" err="1" smtClean="0"/>
              <a:t>oboljenja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</a:t>
            </a:r>
            <a:r>
              <a:rPr lang="en-US" dirty="0" err="1" smtClean="0"/>
              <a:t>iziskuju</a:t>
            </a:r>
            <a:r>
              <a:rPr lang="en-US" dirty="0" smtClean="0"/>
              <a:t> </a:t>
            </a:r>
            <a:r>
              <a:rPr lang="en-US" dirty="0" err="1" smtClean="0"/>
              <a:t>stalno</a:t>
            </a:r>
            <a:r>
              <a:rPr lang="en-US" dirty="0" smtClean="0"/>
              <a:t> </a:t>
            </a:r>
            <a:r>
              <a:rPr lang="en-US" dirty="0" err="1" smtClean="0"/>
              <a:t>mirovanje</a:t>
            </a:r>
            <a:r>
              <a:rPr lang="en-US" dirty="0" smtClean="0"/>
              <a:t> GIT-a</a:t>
            </a:r>
          </a:p>
          <a:p>
            <a:r>
              <a:rPr lang="en-US" dirty="0" err="1" smtClean="0"/>
              <a:t>visok</a:t>
            </a:r>
            <a:r>
              <a:rPr lang="en-US" dirty="0" smtClean="0"/>
              <a:t> </a:t>
            </a:r>
            <a:r>
              <a:rPr lang="en-US" dirty="0" err="1" smtClean="0"/>
              <a:t>rizik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plućne</a:t>
            </a:r>
            <a:r>
              <a:rPr lang="en-US" dirty="0" smtClean="0"/>
              <a:t> </a:t>
            </a:r>
            <a:r>
              <a:rPr lang="en-US" dirty="0" err="1" smtClean="0"/>
              <a:t>aspiracije</a:t>
            </a:r>
            <a:endParaRPr lang="en-US" dirty="0" smtClean="0"/>
          </a:p>
          <a:p>
            <a:r>
              <a:rPr lang="en-US" dirty="0" err="1" smtClean="0"/>
              <a:t>uporno</a:t>
            </a:r>
            <a:r>
              <a:rPr lang="en-US" b="1" i="1" dirty="0" err="1" smtClean="0"/>
              <a:t>povraćanje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dijareja</a:t>
            </a:r>
            <a:endParaRPr lang="en-US" b="1" i="1" dirty="0" smtClean="0"/>
          </a:p>
          <a:p>
            <a:r>
              <a:rPr lang="en-US" dirty="0" err="1" smtClean="0"/>
              <a:t>enteralne</a:t>
            </a:r>
            <a:r>
              <a:rPr lang="en-US" dirty="0" smtClean="0"/>
              <a:t> </a:t>
            </a:r>
            <a:r>
              <a:rPr lang="en-US" dirty="0" err="1" smtClean="0"/>
              <a:t>fistule</a:t>
            </a:r>
            <a:endParaRPr lang="en-US" dirty="0" smtClean="0"/>
          </a:p>
          <a:p>
            <a:r>
              <a:rPr lang="en-US" dirty="0" err="1" smtClean="0"/>
              <a:t>bolesnici</a:t>
            </a:r>
            <a:r>
              <a:rPr lang="en-US" dirty="0" smtClean="0"/>
              <a:t> u </a:t>
            </a:r>
            <a:r>
              <a:rPr lang="en-US" dirty="0" err="1" smtClean="0"/>
              <a:t>terminalnim</a:t>
            </a:r>
            <a:r>
              <a:rPr lang="en-US" dirty="0" smtClean="0"/>
              <a:t> </a:t>
            </a:r>
            <a:r>
              <a:rPr lang="en-US" dirty="0" err="1" smtClean="0"/>
              <a:t>fazama</a:t>
            </a:r>
            <a:r>
              <a:rPr lang="en-US" dirty="0" smtClean="0"/>
              <a:t> </a:t>
            </a:r>
            <a:r>
              <a:rPr lang="en-US" dirty="0" err="1" smtClean="0"/>
              <a:t>neizlečivih</a:t>
            </a:r>
            <a:r>
              <a:rPr lang="en-US" dirty="0" smtClean="0"/>
              <a:t> </a:t>
            </a:r>
            <a:r>
              <a:rPr lang="en-US" dirty="0" err="1" smtClean="0"/>
              <a:t>bolesti</a:t>
            </a:r>
            <a:r>
              <a:rPr lang="en-US" dirty="0" smtClean="0"/>
              <a:t> 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Prednosti enteralne u odnosu na parenteralnu ishranu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i="1" dirty="0" err="1" smtClean="0"/>
              <a:t>Enteralni</a:t>
            </a:r>
            <a:r>
              <a:rPr lang="sr-Latn-RS" b="1" i="1" dirty="0" smtClean="0"/>
              <a:t> </a:t>
            </a:r>
            <a:r>
              <a:rPr lang="en-US" b="1" i="1" dirty="0" smtClean="0"/>
              <a:t>put je </a:t>
            </a:r>
            <a:r>
              <a:rPr lang="en-US" b="1" i="1" dirty="0" err="1" smtClean="0"/>
              <a:t>prirodan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tok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hranjivih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materija</a:t>
            </a:r>
            <a:r>
              <a:rPr lang="en-US" b="1" i="1" dirty="0" smtClean="0"/>
              <a:t>.</a:t>
            </a:r>
          </a:p>
          <a:p>
            <a:r>
              <a:rPr lang="en-US" dirty="0" err="1" smtClean="0"/>
              <a:t>S</a:t>
            </a:r>
            <a:r>
              <a:rPr lang="en-US" b="1" i="1" dirty="0" err="1" smtClean="0"/>
              <a:t>manjenaje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mogućnost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infekcije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vezane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za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intravenski</a:t>
            </a:r>
            <a:r>
              <a:rPr lang="sr-Latn-RS" b="1" i="1" dirty="0" smtClean="0"/>
              <a:t> </a:t>
            </a:r>
            <a:r>
              <a:rPr lang="en-US" b="1" i="1" dirty="0" smtClean="0"/>
              <a:t>put </a:t>
            </a:r>
            <a:r>
              <a:rPr lang="en-US" b="1" i="1" dirty="0" err="1" smtClean="0"/>
              <a:t>preko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centralnog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venskog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katetera</a:t>
            </a:r>
            <a:r>
              <a:rPr lang="en-US" b="1" i="1" dirty="0" smtClean="0"/>
              <a:t>. </a:t>
            </a:r>
          </a:p>
          <a:p>
            <a:r>
              <a:rPr lang="en-US" b="1" i="1" dirty="0" err="1" smtClean="0"/>
              <a:t>Održava</a:t>
            </a:r>
            <a:r>
              <a:rPr lang="sr-Latn-RS" b="1" i="1" dirty="0" smtClean="0"/>
              <a:t> </a:t>
            </a:r>
            <a:r>
              <a:rPr lang="en-US" b="1" i="1" dirty="0" smtClean="0"/>
              <a:t>se </a:t>
            </a:r>
            <a:r>
              <a:rPr lang="en-US" b="1" i="1" dirty="0" err="1" smtClean="0"/>
              <a:t>funkcionalni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integritet</a:t>
            </a:r>
            <a:r>
              <a:rPr lang="sr-Latn-RS" b="1" i="1" dirty="0" smtClean="0"/>
              <a:t> </a:t>
            </a:r>
            <a:r>
              <a:rPr lang="en-US" b="1" i="1" dirty="0" smtClean="0"/>
              <a:t>gastro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intenstinalnog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trakt</a:t>
            </a:r>
            <a:r>
              <a:rPr lang="sr-Latn-RS" b="1" i="1" dirty="0" smtClean="0"/>
              <a:t>a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Prednosti enteralne u odnosu na parenteralnu ishranu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err="1" smtClean="0"/>
              <a:t>S</a:t>
            </a:r>
            <a:r>
              <a:rPr lang="en-US" sz="2400" b="1" i="1" dirty="0" err="1" smtClean="0"/>
              <a:t>prečav</a:t>
            </a:r>
            <a:r>
              <a:rPr lang="sr-Latn-RS" sz="2400" b="1" i="1" dirty="0" smtClean="0"/>
              <a:t>a </a:t>
            </a:r>
            <a:r>
              <a:rPr lang="en-US" sz="2400" b="1" i="1" dirty="0" smtClean="0"/>
              <a:t>se </a:t>
            </a:r>
            <a:r>
              <a:rPr lang="en-US" sz="2400" b="1" i="1" dirty="0" err="1" smtClean="0"/>
              <a:t>translokacija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bakterija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destrukcija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crevne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sluznice</a:t>
            </a:r>
            <a:r>
              <a:rPr lang="en-US" sz="2400" b="1" i="1" dirty="0" smtClean="0"/>
              <a:t>, </a:t>
            </a:r>
          </a:p>
          <a:p>
            <a:r>
              <a:rPr lang="en-US" sz="2400" dirty="0" err="1" smtClean="0"/>
              <a:t>P</a:t>
            </a:r>
            <a:r>
              <a:rPr lang="en-US" sz="2400" b="1" i="1" dirty="0" err="1" smtClean="0"/>
              <a:t>odstičese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motiliteti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perfuzija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crijeva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err="1" smtClean="0"/>
              <a:t>Troškovi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lečenja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neuporedivo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manji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u </a:t>
            </a:r>
            <a:r>
              <a:rPr lang="en-US" sz="2400" b="1" i="1" dirty="0" err="1" smtClean="0"/>
              <a:t>odnosu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parenteralnu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ishranu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a </a:t>
            </a:r>
            <a:r>
              <a:rPr lang="en-US" sz="2400" b="1" i="1" dirty="0" err="1" smtClean="0"/>
              <a:t>ukupan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perioperativni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morbiditeti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mortalitet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značajno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smanjeni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Enteralne formule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i="1" dirty="0" smtClean="0"/>
              <a:t>POLIMERNE –"</a:t>
            </a:r>
            <a:r>
              <a:rPr lang="en-US" b="1" i="1" dirty="0" err="1" smtClean="0"/>
              <a:t>kompletne"sadrže</a:t>
            </a:r>
            <a:r>
              <a:rPr lang="en-US" b="1" i="1" dirty="0" smtClean="0"/>
              <a:t> </a:t>
            </a:r>
            <a:r>
              <a:rPr lang="en-US" b="1" i="1" dirty="0" err="1" smtClean="0"/>
              <a:t>sve</a:t>
            </a:r>
            <a:r>
              <a:rPr lang="en-US" b="1" i="1" dirty="0" smtClean="0"/>
              <a:t> </a:t>
            </a:r>
            <a:r>
              <a:rPr lang="en-US" b="1" i="1" dirty="0" err="1" smtClean="0"/>
              <a:t>neophodne</a:t>
            </a:r>
            <a:r>
              <a:rPr lang="en-US" b="1" i="1" dirty="0" smtClean="0"/>
              <a:t> </a:t>
            </a:r>
            <a:r>
              <a:rPr lang="en-US" b="1" i="1" dirty="0" err="1" smtClean="0"/>
              <a:t>dnevne</a:t>
            </a:r>
            <a:r>
              <a:rPr lang="en-US" b="1" i="1" dirty="0" smtClean="0"/>
              <a:t> </a:t>
            </a:r>
            <a:r>
              <a:rPr lang="en-US" b="1" i="1" dirty="0" err="1" smtClean="0"/>
              <a:t>količine</a:t>
            </a:r>
            <a:r>
              <a:rPr lang="en-US" b="1" i="1" dirty="0" smtClean="0"/>
              <a:t> </a:t>
            </a:r>
            <a:r>
              <a:rPr lang="en-US" b="1" i="1" dirty="0" err="1" smtClean="0"/>
              <a:t>hranljivih</a:t>
            </a:r>
            <a:r>
              <a:rPr lang="en-US" b="1" i="1" dirty="0" smtClean="0"/>
              <a:t> </a:t>
            </a:r>
            <a:r>
              <a:rPr lang="en-US" b="1" i="1" dirty="0" err="1" smtClean="0"/>
              <a:t>materija</a:t>
            </a:r>
            <a:endParaRPr lang="en-US" b="1" i="1" dirty="0" smtClean="0"/>
          </a:p>
          <a:p>
            <a:endParaRPr lang="en-US" dirty="0" smtClean="0"/>
          </a:p>
          <a:p>
            <a:r>
              <a:rPr lang="en-US" b="1" i="1" dirty="0" smtClean="0"/>
              <a:t>OLIGOMERNE –</a:t>
            </a:r>
            <a:r>
              <a:rPr lang="en-US" b="1" i="1" dirty="0" err="1" smtClean="0"/>
              <a:t>sadrže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elementalne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oblike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hranljivih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materija</a:t>
            </a:r>
            <a:endParaRPr lang="en-US" b="1" i="1" dirty="0" smtClean="0"/>
          </a:p>
          <a:p>
            <a:endParaRPr lang="en-US" dirty="0" smtClean="0"/>
          </a:p>
          <a:p>
            <a:r>
              <a:rPr lang="en-US" dirty="0" smtClean="0"/>
              <a:t>MODULARNE</a:t>
            </a:r>
            <a:r>
              <a:rPr lang="en-US" b="1" dirty="0" smtClean="0"/>
              <a:t>-</a:t>
            </a:r>
            <a:r>
              <a:rPr lang="en-US" b="1" i="1" dirty="0" err="1" smtClean="0"/>
              <a:t>pojedinačni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ili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multipli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hranljivi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sastojci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koji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mogu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da</a:t>
            </a:r>
            <a:r>
              <a:rPr lang="sr-Latn-RS" b="1" i="1" dirty="0" smtClean="0"/>
              <a:t> </a:t>
            </a:r>
            <a:r>
              <a:rPr lang="en-US" b="1" i="1" dirty="0" smtClean="0"/>
              <a:t>se </a:t>
            </a:r>
            <a:r>
              <a:rPr lang="en-US" b="1" i="1" dirty="0" err="1" smtClean="0"/>
              <a:t>kombinuju</a:t>
            </a:r>
            <a:endParaRPr lang="en-US" b="1" i="1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Enteralne formule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U </a:t>
            </a:r>
            <a:r>
              <a:rPr lang="en-US" b="1" i="1" dirty="0" err="1" smtClean="0"/>
              <a:t>odnosu</a:t>
            </a:r>
            <a:r>
              <a:rPr lang="en-US" b="1" i="1" dirty="0" smtClean="0"/>
              <a:t> </a:t>
            </a:r>
            <a:r>
              <a:rPr lang="en-US" b="1" i="1" dirty="0" err="1" smtClean="0"/>
              <a:t>na</a:t>
            </a:r>
            <a:r>
              <a:rPr lang="en-US" b="1" i="1" dirty="0" smtClean="0"/>
              <a:t> </a:t>
            </a:r>
            <a:r>
              <a:rPr lang="en-US" b="1" i="1" dirty="0" err="1" smtClean="0"/>
              <a:t>poziciju</a:t>
            </a:r>
            <a:r>
              <a:rPr lang="en-US" b="1" i="1" dirty="0" smtClean="0"/>
              <a:t> </a:t>
            </a:r>
            <a:r>
              <a:rPr lang="en-US" b="1" i="1" dirty="0" err="1" smtClean="0"/>
              <a:t>sonde</a:t>
            </a:r>
            <a:r>
              <a:rPr lang="en-US" b="1" i="1" dirty="0" smtClean="0"/>
              <a:t> (</a:t>
            </a:r>
            <a:r>
              <a:rPr lang="en-US" b="1" i="1" dirty="0" err="1" smtClean="0"/>
              <a:t>gastrična</a:t>
            </a:r>
            <a:r>
              <a:rPr lang="en-US" b="1" i="1" dirty="0" smtClean="0"/>
              <a:t>, </a:t>
            </a:r>
            <a:r>
              <a:rPr lang="en-US" b="1" i="1" dirty="0" err="1" smtClean="0"/>
              <a:t>duodenalna</a:t>
            </a:r>
            <a:r>
              <a:rPr lang="en-US" b="1" i="1" dirty="0" smtClean="0"/>
              <a:t> </a:t>
            </a:r>
            <a:r>
              <a:rPr lang="en-US" b="1" i="1" dirty="0" err="1" smtClean="0"/>
              <a:t>ili</a:t>
            </a:r>
            <a:r>
              <a:rPr lang="en-US" b="1" i="1" dirty="0" smtClean="0"/>
              <a:t> </a:t>
            </a:r>
            <a:r>
              <a:rPr lang="en-US" b="1" i="1" dirty="0" err="1" smtClean="0"/>
              <a:t>jejunalna</a:t>
            </a:r>
            <a:r>
              <a:rPr lang="en-US" b="1" i="1" dirty="0" smtClean="0"/>
              <a:t>) </a:t>
            </a:r>
            <a:r>
              <a:rPr lang="en-US" b="1" i="1" dirty="0" err="1" smtClean="0"/>
              <a:t>voditi</a:t>
            </a:r>
            <a:r>
              <a:rPr lang="en-US" b="1" i="1" dirty="0" smtClean="0"/>
              <a:t> </a:t>
            </a:r>
            <a:r>
              <a:rPr lang="en-US" b="1" i="1" dirty="0" err="1" smtClean="0"/>
              <a:t>računa</a:t>
            </a:r>
            <a:r>
              <a:rPr lang="en-US" b="1" i="1" dirty="0" smtClean="0"/>
              <a:t> o </a:t>
            </a:r>
            <a:r>
              <a:rPr lang="en-US" b="1" i="1" dirty="0" err="1" smtClean="0"/>
              <a:t>odabiru</a:t>
            </a:r>
            <a:r>
              <a:rPr lang="en-US" b="1" i="1" dirty="0" smtClean="0"/>
              <a:t> </a:t>
            </a:r>
            <a:r>
              <a:rPr lang="en-US" b="1" i="1" dirty="0" err="1" smtClean="0"/>
              <a:t>enteralne</a:t>
            </a:r>
            <a:r>
              <a:rPr lang="en-US" b="1" i="1" dirty="0" smtClean="0"/>
              <a:t> </a:t>
            </a:r>
            <a:r>
              <a:rPr lang="en-US" b="1" i="1" dirty="0" err="1" smtClean="0"/>
              <a:t>formule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odgovarajućeg</a:t>
            </a:r>
            <a:r>
              <a:rPr lang="en-US" b="1" i="1" dirty="0" smtClean="0"/>
              <a:t> </a:t>
            </a:r>
            <a:r>
              <a:rPr lang="en-US" b="1" i="1" dirty="0" err="1" smtClean="0"/>
              <a:t>režima</a:t>
            </a:r>
            <a:r>
              <a:rPr lang="en-US" b="1" i="1" dirty="0" smtClean="0"/>
              <a:t> </a:t>
            </a:r>
            <a:r>
              <a:rPr lang="en-US" b="1" i="1" dirty="0" err="1" smtClean="0"/>
              <a:t>ishrane</a:t>
            </a:r>
            <a:r>
              <a:rPr lang="en-US" b="1" i="1" dirty="0" smtClean="0"/>
              <a:t>, </a:t>
            </a:r>
            <a:r>
              <a:rPr lang="en-US" b="1" i="1" dirty="0" err="1" smtClean="0"/>
              <a:t>kako</a:t>
            </a:r>
            <a:r>
              <a:rPr lang="en-US" b="1" i="1" dirty="0" smtClean="0"/>
              <a:t> bi se </a:t>
            </a:r>
            <a:r>
              <a:rPr lang="en-US" b="1" i="1" dirty="0" err="1" smtClean="0"/>
              <a:t>sprečila</a:t>
            </a:r>
            <a:r>
              <a:rPr lang="en-US" b="1" i="1" dirty="0" smtClean="0"/>
              <a:t> </a:t>
            </a:r>
            <a:r>
              <a:rPr lang="en-US" b="1" i="1" dirty="0" err="1" smtClean="0"/>
              <a:t>pojava</a:t>
            </a:r>
            <a:r>
              <a:rPr lang="en-US" b="1" i="1" dirty="0" smtClean="0"/>
              <a:t> </a:t>
            </a:r>
            <a:r>
              <a:rPr lang="en-US" b="1" i="1" dirty="0" err="1" smtClean="0"/>
              <a:t>komplikacija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Tehnike enteralnog hranjenja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b="1" i="1" dirty="0" smtClean="0"/>
              <a:t>Na osnovu</a:t>
            </a:r>
            <a:r>
              <a:rPr lang="sr-Latn-RS" b="1" i="1" dirty="0" smtClean="0"/>
              <a:t> </a:t>
            </a:r>
            <a:r>
              <a:rPr lang="vi-VN" b="1" i="1" dirty="0" smtClean="0"/>
              <a:t>nutritivnog</a:t>
            </a:r>
            <a:r>
              <a:rPr lang="sr-Latn-RS" b="1" i="1" dirty="0" smtClean="0"/>
              <a:t> </a:t>
            </a:r>
            <a:r>
              <a:rPr lang="vi-VN" b="1" i="1" dirty="0" smtClean="0"/>
              <a:t>statusa, sposobnosti</a:t>
            </a:r>
            <a:r>
              <a:rPr lang="sr-Latn-RS" b="1" i="1" dirty="0" smtClean="0"/>
              <a:t> </a:t>
            </a:r>
            <a:r>
              <a:rPr lang="vi-VN" b="1" i="1" dirty="0" smtClean="0"/>
              <a:t>GIT-a za</a:t>
            </a:r>
            <a:r>
              <a:rPr lang="sr-Latn-RS" b="1" i="1" dirty="0" smtClean="0"/>
              <a:t> </a:t>
            </a:r>
            <a:r>
              <a:rPr lang="vi-VN" b="1" i="1" dirty="0" smtClean="0"/>
              <a:t>varenje</a:t>
            </a:r>
            <a:r>
              <a:rPr lang="sr-Latn-RS" b="1" i="1" dirty="0" smtClean="0"/>
              <a:t> </a:t>
            </a:r>
            <a:r>
              <a:rPr lang="vi-VN" b="1" i="1" dirty="0" smtClean="0"/>
              <a:t>i</a:t>
            </a:r>
            <a:r>
              <a:rPr lang="sr-Latn-RS" b="1" i="1" dirty="0" smtClean="0"/>
              <a:t> </a:t>
            </a:r>
            <a:r>
              <a:rPr lang="vi-VN" b="1" i="1" dirty="0" smtClean="0"/>
              <a:t>apsorpciju, promeraenteralnog</a:t>
            </a:r>
            <a:r>
              <a:rPr lang="sr-Latn-RS" b="1" i="1" dirty="0" smtClean="0"/>
              <a:t> </a:t>
            </a:r>
            <a:r>
              <a:rPr lang="vi-VN" b="1" i="1" dirty="0" smtClean="0"/>
              <a:t>tubusa, kao</a:t>
            </a:r>
            <a:r>
              <a:rPr lang="sr-Latn-RS" b="1" i="1" dirty="0" smtClean="0"/>
              <a:t> </a:t>
            </a:r>
            <a:r>
              <a:rPr lang="vi-VN" b="1" i="1" dirty="0" smtClean="0"/>
              <a:t>i</a:t>
            </a:r>
            <a:r>
              <a:rPr lang="sr-Latn-RS" b="1" i="1" dirty="0" smtClean="0"/>
              <a:t> </a:t>
            </a:r>
            <a:r>
              <a:rPr lang="vi-VN" b="1" i="1" dirty="0" smtClean="0"/>
              <a:t>lokalizacije,određuje</a:t>
            </a:r>
            <a:r>
              <a:rPr lang="sr-Latn-RS" b="1" i="1" dirty="0" smtClean="0"/>
              <a:t> </a:t>
            </a:r>
            <a:r>
              <a:rPr lang="vi-VN" b="1" i="1" dirty="0" smtClean="0"/>
              <a:t>se</a:t>
            </a:r>
            <a:r>
              <a:rPr lang="sr-Latn-RS" b="1" i="1" dirty="0" smtClean="0"/>
              <a:t> </a:t>
            </a:r>
            <a:r>
              <a:rPr lang="vi-VN" b="1" i="1" dirty="0" smtClean="0"/>
              <a:t>način</a:t>
            </a:r>
            <a:r>
              <a:rPr lang="sr-Latn-RS" b="1" i="1" dirty="0" smtClean="0"/>
              <a:t> </a:t>
            </a:r>
            <a:r>
              <a:rPr lang="vi-VN" b="1" i="1" dirty="0" smtClean="0"/>
              <a:t>na</a:t>
            </a:r>
            <a:r>
              <a:rPr lang="sr-Latn-RS" b="1" i="1" dirty="0" smtClean="0"/>
              <a:t> </a:t>
            </a:r>
            <a:r>
              <a:rPr lang="vi-VN" b="1" i="1" dirty="0" smtClean="0"/>
              <a:t>koji</a:t>
            </a:r>
            <a:r>
              <a:rPr lang="sr-Latn-RS" b="1" i="1" dirty="0" smtClean="0"/>
              <a:t> </a:t>
            </a:r>
            <a:r>
              <a:rPr lang="vi-VN" b="1" i="1" dirty="0" smtClean="0"/>
              <a:t>će</a:t>
            </a:r>
            <a:r>
              <a:rPr lang="sr-Latn-RS" b="1" i="1" dirty="0" smtClean="0"/>
              <a:t> </a:t>
            </a:r>
            <a:r>
              <a:rPr lang="vi-VN" b="1" i="1" dirty="0" smtClean="0"/>
              <a:t>da</a:t>
            </a:r>
            <a:r>
              <a:rPr lang="sr-Latn-RS" b="1" i="1" dirty="0" smtClean="0"/>
              <a:t> </a:t>
            </a:r>
            <a:r>
              <a:rPr lang="vi-VN" b="1" i="1" dirty="0" smtClean="0"/>
              <a:t>bude</a:t>
            </a:r>
            <a:r>
              <a:rPr lang="sr-Latn-RS" b="1" i="1" dirty="0" smtClean="0"/>
              <a:t> </a:t>
            </a:r>
            <a:r>
              <a:rPr lang="vi-VN" b="1" i="1" dirty="0" smtClean="0"/>
              <a:t>primenjena</a:t>
            </a:r>
            <a:r>
              <a:rPr lang="sr-Latn-RS" b="1" i="1" dirty="0" smtClean="0"/>
              <a:t> </a:t>
            </a:r>
            <a:r>
              <a:rPr lang="vi-VN" b="1" i="1" dirty="0" smtClean="0"/>
              <a:t>enteralna</a:t>
            </a:r>
            <a:r>
              <a:rPr lang="sr-Latn-RS" b="1" i="1" dirty="0" smtClean="0"/>
              <a:t> </a:t>
            </a:r>
            <a:r>
              <a:rPr lang="vi-VN" b="1" i="1" dirty="0" smtClean="0"/>
              <a:t>ishrana</a:t>
            </a:r>
            <a:endParaRPr lang="sr-Latn-RS" b="1" i="1" dirty="0" smtClean="0"/>
          </a:p>
          <a:p>
            <a:r>
              <a:rPr lang="en-US" b="1" i="1" dirty="0" err="1" smtClean="0"/>
              <a:t>oralno</a:t>
            </a:r>
            <a:endParaRPr lang="en-US" b="1" i="1" dirty="0" smtClean="0"/>
          </a:p>
          <a:p>
            <a:r>
              <a:rPr lang="en-US" b="1" i="1" dirty="0" err="1" smtClean="0"/>
              <a:t>nazoenteralnomsondom</a:t>
            </a:r>
            <a:endParaRPr lang="en-US" b="1" i="1" dirty="0" smtClean="0"/>
          </a:p>
          <a:p>
            <a:r>
              <a:rPr lang="en-US" b="1" i="1" dirty="0" err="1" smtClean="0"/>
              <a:t>enterostomom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sr-Latn-RS" dirty="0" smtClean="0"/>
              <a:t>zbor inačin pristupa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b="1" i="1" dirty="0" smtClean="0"/>
              <a:t>Primarno</a:t>
            </a:r>
            <a:r>
              <a:rPr lang="sr-Latn-RS" b="1" i="1" dirty="0" smtClean="0"/>
              <a:t> </a:t>
            </a:r>
            <a:r>
              <a:rPr lang="vi-VN" b="1" i="1" dirty="0" smtClean="0"/>
              <a:t>oboljenje</a:t>
            </a:r>
            <a:r>
              <a:rPr lang="sr-Latn-RS" b="1" i="1" dirty="0" smtClean="0"/>
              <a:t> </a:t>
            </a:r>
            <a:r>
              <a:rPr lang="vi-VN" b="1" i="1" dirty="0" smtClean="0"/>
              <a:t>i planirana</a:t>
            </a:r>
            <a:r>
              <a:rPr lang="sr-Latn-RS" b="1" i="1" dirty="0" smtClean="0"/>
              <a:t> </a:t>
            </a:r>
            <a:r>
              <a:rPr lang="vi-VN" b="1" i="1" dirty="0" smtClean="0"/>
              <a:t>dužina</a:t>
            </a:r>
            <a:r>
              <a:rPr lang="sr-Latn-RS" b="1" i="1" dirty="0" smtClean="0"/>
              <a:t> </a:t>
            </a:r>
            <a:r>
              <a:rPr lang="vi-VN" b="1" i="1" dirty="0" smtClean="0"/>
              <a:t>sprovođenja</a:t>
            </a:r>
            <a:r>
              <a:rPr lang="sr-Latn-RS" b="1" i="1" dirty="0" smtClean="0"/>
              <a:t> </a:t>
            </a:r>
            <a:r>
              <a:rPr lang="vi-VN" b="1" i="1" dirty="0" smtClean="0"/>
              <a:t>enteralne</a:t>
            </a:r>
            <a:r>
              <a:rPr lang="sr-Latn-RS" b="1" i="1" dirty="0" smtClean="0"/>
              <a:t> </a:t>
            </a:r>
            <a:r>
              <a:rPr lang="vi-VN" b="1" i="1" dirty="0" smtClean="0"/>
              <a:t>nutricije</a:t>
            </a:r>
            <a:r>
              <a:rPr lang="sr-Latn-RS" b="1" i="1" dirty="0" smtClean="0"/>
              <a:t> </a:t>
            </a:r>
            <a:r>
              <a:rPr lang="vi-VN" b="1" i="1" dirty="0" smtClean="0"/>
              <a:t>utičuna</a:t>
            </a:r>
            <a:r>
              <a:rPr lang="sr-Latn-RS" b="1" i="1" dirty="0" smtClean="0"/>
              <a:t> </a:t>
            </a:r>
            <a:r>
              <a:rPr lang="vi-VN" b="1" i="1" dirty="0" smtClean="0"/>
              <a:t>izbor</a:t>
            </a:r>
            <a:r>
              <a:rPr lang="sr-Latn-RS" b="1" i="1" dirty="0" smtClean="0"/>
              <a:t> </a:t>
            </a:r>
            <a:r>
              <a:rPr lang="vi-VN" b="1" i="1" dirty="0" smtClean="0"/>
              <a:t>pristupa: </a:t>
            </a:r>
          </a:p>
          <a:p>
            <a:r>
              <a:rPr lang="en-US" sz="2400" b="1" dirty="0" err="1" smtClean="0"/>
              <a:t>transnazalnomintubacijom</a:t>
            </a:r>
            <a:r>
              <a:rPr lang="en-US" sz="2400" b="1" dirty="0" smtClean="0"/>
              <a:t>, </a:t>
            </a:r>
          </a:p>
          <a:p>
            <a:r>
              <a:rPr lang="en-US" sz="2400" b="1" i="1" dirty="0" err="1" smtClean="0"/>
              <a:t>perkutanomintubacijomili</a:t>
            </a:r>
            <a:endParaRPr lang="en-US" sz="2400" b="1" i="1" dirty="0" smtClean="0"/>
          </a:p>
          <a:p>
            <a:r>
              <a:rPr lang="en-US" sz="2400" b="1" i="1" dirty="0" err="1" smtClean="0"/>
              <a:t>hirurškomintubacijom</a:t>
            </a:r>
            <a:endParaRPr lang="en-US" sz="2400" b="1" i="1" dirty="0" smtClean="0"/>
          </a:p>
          <a:p>
            <a:endParaRPr lang="en-US" sz="2400" dirty="0" smtClean="0"/>
          </a:p>
          <a:p>
            <a:r>
              <a:rPr lang="en-US" sz="2400" b="1" i="1" dirty="0" err="1" smtClean="0"/>
              <a:t>Davanje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lekova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pomešanih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enteralnim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formulama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je </a:t>
            </a:r>
            <a:r>
              <a:rPr lang="en-US" sz="2400" b="1" i="1" dirty="0" err="1" smtClean="0"/>
              <a:t>kompleksno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pitanje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sa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veoma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limitiranimin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formacijama</a:t>
            </a:r>
            <a:r>
              <a:rPr lang="en-US" sz="2400" b="1" i="1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Izbor anatomskog dovođenja hrane u GIT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sv-SE" b="1" i="1" dirty="0" smtClean="0"/>
              <a:t>Intragastrično hranjenje –osmolalnost hrane adekvatna, redukovana pojava damping sindrom</a:t>
            </a:r>
          </a:p>
          <a:p>
            <a:endParaRPr lang="en-US" dirty="0" smtClean="0"/>
          </a:p>
          <a:p>
            <a:r>
              <a:rPr lang="en-US" b="1" i="1" dirty="0" err="1" smtClean="0"/>
              <a:t>Intraduodenalno</a:t>
            </a:r>
            <a:r>
              <a:rPr lang="en-US" b="1" i="1" dirty="0" smtClean="0"/>
              <a:t> –</a:t>
            </a:r>
            <a:r>
              <a:rPr lang="en-US" b="1" i="1" dirty="0" err="1" smtClean="0"/>
              <a:t>smanjena</a:t>
            </a:r>
            <a:r>
              <a:rPr lang="en-US" b="1" i="1" dirty="0" smtClean="0"/>
              <a:t>, </a:t>
            </a:r>
            <a:r>
              <a:rPr lang="en-US" b="1" i="1" dirty="0" err="1" smtClean="0"/>
              <a:t>ali</a:t>
            </a:r>
            <a:r>
              <a:rPr lang="en-US" b="1" i="1" dirty="0" smtClean="0"/>
              <a:t> ne </a:t>
            </a:r>
            <a:r>
              <a:rPr lang="en-US" b="1" i="1" dirty="0" err="1" smtClean="0"/>
              <a:t>isključena</a:t>
            </a:r>
            <a:r>
              <a:rPr lang="en-US" b="1" i="1" dirty="0" smtClean="0"/>
              <a:t>, </a:t>
            </a:r>
            <a:r>
              <a:rPr lang="en-US" b="1" i="1" dirty="0" err="1" smtClean="0"/>
              <a:t>mogućnost</a:t>
            </a:r>
            <a:r>
              <a:rPr lang="en-US" b="1" i="1" dirty="0" smtClean="0"/>
              <a:t> </a:t>
            </a:r>
            <a:r>
              <a:rPr lang="en-US" b="1" i="1" dirty="0" err="1" smtClean="0"/>
              <a:t>aspiracije</a:t>
            </a:r>
            <a:endParaRPr lang="en-US" b="1" i="1" dirty="0" smtClean="0"/>
          </a:p>
          <a:p>
            <a:endParaRPr lang="en-US" dirty="0" smtClean="0"/>
          </a:p>
          <a:p>
            <a:r>
              <a:rPr lang="en-US" b="1" i="1" dirty="0" err="1" smtClean="0"/>
              <a:t>Jejunalno</a:t>
            </a:r>
            <a:r>
              <a:rPr lang="en-US" b="1" i="1" dirty="0" smtClean="0"/>
              <a:t> –</a:t>
            </a:r>
            <a:r>
              <a:rPr lang="en-US" b="1" i="1" dirty="0" err="1" smtClean="0"/>
              <a:t>isključena</a:t>
            </a:r>
            <a:r>
              <a:rPr lang="en-US" b="1" i="1" dirty="0" smtClean="0"/>
              <a:t> </a:t>
            </a:r>
            <a:r>
              <a:rPr lang="en-US" b="1" i="1" dirty="0" err="1" smtClean="0"/>
              <a:t>mogućnost</a:t>
            </a:r>
            <a:r>
              <a:rPr lang="en-US" b="1" i="1" dirty="0" smtClean="0"/>
              <a:t> </a:t>
            </a:r>
            <a:r>
              <a:rPr lang="en-US" b="1" i="1" dirty="0" err="1" smtClean="0"/>
              <a:t>aspiracije</a:t>
            </a:r>
            <a:r>
              <a:rPr lang="en-US" b="1" i="1" dirty="0" smtClean="0"/>
              <a:t>, </a:t>
            </a:r>
            <a:r>
              <a:rPr lang="en-US" b="1" i="1" dirty="0" err="1" smtClean="0"/>
              <a:t>smanjena</a:t>
            </a:r>
            <a:r>
              <a:rPr lang="en-US" b="1" i="1" dirty="0" smtClean="0"/>
              <a:t> </a:t>
            </a:r>
            <a:r>
              <a:rPr lang="en-US" b="1" i="1" dirty="0" err="1" smtClean="0"/>
              <a:t>stimulacija</a:t>
            </a:r>
            <a:r>
              <a:rPr lang="en-US" b="1" i="1" dirty="0" smtClean="0"/>
              <a:t> </a:t>
            </a:r>
            <a:r>
              <a:rPr lang="en-US" b="1" i="1" dirty="0" err="1" smtClean="0"/>
              <a:t>pankreasa</a:t>
            </a:r>
            <a:r>
              <a:rPr lang="en-US" b="1" i="1" dirty="0" smtClean="0"/>
              <a:t>, </a:t>
            </a:r>
            <a:r>
              <a:rPr lang="en-US" b="1" i="1" dirty="0" err="1" smtClean="0"/>
              <a:t>povećan</a:t>
            </a:r>
            <a:r>
              <a:rPr lang="en-US" b="1" i="1" dirty="0" smtClean="0"/>
              <a:t> </a:t>
            </a:r>
            <a:r>
              <a:rPr lang="en-US" b="1" i="1" dirty="0" err="1" smtClean="0"/>
              <a:t>rizik</a:t>
            </a:r>
            <a:r>
              <a:rPr lang="en-US" b="1" i="1" dirty="0" smtClean="0"/>
              <a:t> </a:t>
            </a:r>
            <a:r>
              <a:rPr lang="en-US" b="1" i="1" dirty="0" err="1" smtClean="0"/>
              <a:t>od</a:t>
            </a:r>
            <a:r>
              <a:rPr lang="en-US" b="1" i="1" dirty="0" smtClean="0"/>
              <a:t> damping </a:t>
            </a:r>
            <a:r>
              <a:rPr lang="en-US" b="1" i="1" dirty="0" err="1" smtClean="0"/>
              <a:t>sindroma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Kriti</a:t>
            </a:r>
            <a:r>
              <a:rPr lang="sr-Latn-RS" dirty="0" smtClean="0"/>
              <a:t>čno oboleli –principi ishrane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1560" y="2132856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+mj-lt"/>
              </a:rPr>
              <a:t>U </a:t>
            </a:r>
            <a:r>
              <a:rPr lang="en-US" sz="2400" b="1" i="1" dirty="0" err="1" smtClean="0">
                <a:latin typeface="+mj-lt"/>
              </a:rPr>
              <a:t>odlučivanju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da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li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primeniti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nutricionu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terapiju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ili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smtClean="0">
                <a:latin typeface="+mj-lt"/>
              </a:rPr>
              <a:t>ne </a:t>
            </a:r>
            <a:r>
              <a:rPr lang="en-US" sz="2400" b="1" i="1" dirty="0" err="1" smtClean="0">
                <a:latin typeface="+mj-lt"/>
              </a:rPr>
              <a:t>rukovodimo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smtClean="0">
                <a:latin typeface="+mj-lt"/>
              </a:rPr>
              <a:t>se</a:t>
            </a:r>
            <a:r>
              <a:rPr lang="en-US" sz="2400" b="1" i="1" dirty="0">
                <a:latin typeface="+mj-lt"/>
              </a:rPr>
              <a:t>:</a:t>
            </a:r>
          </a:p>
          <a:p>
            <a:r>
              <a:rPr lang="en-US" sz="2400" b="1" i="1" dirty="0" err="1" smtClean="0">
                <a:latin typeface="+mj-lt"/>
              </a:rPr>
              <a:t>Autonomijom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bolesnika</a:t>
            </a:r>
            <a:r>
              <a:rPr lang="en-US" sz="2400" b="1" i="1" dirty="0">
                <a:latin typeface="+mj-lt"/>
              </a:rPr>
              <a:t>,</a:t>
            </a:r>
          </a:p>
          <a:p>
            <a:r>
              <a:rPr lang="vi-VN" sz="2400" b="1" i="1" dirty="0" smtClean="0">
                <a:latin typeface="+mj-lt"/>
              </a:rPr>
              <a:t>Ravnotežom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između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štetnih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posledica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ili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dobrog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ishoda</a:t>
            </a:r>
            <a:r>
              <a:rPr lang="vi-VN" sz="2400" b="1" i="1" dirty="0">
                <a:latin typeface="+mj-lt"/>
              </a:rPr>
              <a:t>, </a:t>
            </a:r>
            <a:r>
              <a:rPr lang="vi-VN" sz="2400" b="1" i="1" dirty="0" smtClean="0">
                <a:latin typeface="+mj-lt"/>
              </a:rPr>
              <a:t>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opravdanošću takvog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vi-VN" sz="2400" b="1" i="1" dirty="0" smtClean="0">
                <a:latin typeface="+mj-lt"/>
              </a:rPr>
              <a:t>postupka</a:t>
            </a:r>
            <a:endParaRPr lang="vi-VN" sz="2400" b="1" i="1" dirty="0">
              <a:latin typeface="+mj-lt"/>
            </a:endParaRPr>
          </a:p>
          <a:p>
            <a:r>
              <a:rPr lang="en-US" sz="2400" b="1" i="1" dirty="0" err="1" smtClean="0">
                <a:latin typeface="+mj-lt"/>
              </a:rPr>
              <a:t>Izbor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načina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ishrane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zavisi</a:t>
            </a:r>
            <a:r>
              <a:rPr lang="en-US" sz="2400" b="1" i="1" dirty="0" smtClean="0">
                <a:latin typeface="+mj-lt"/>
              </a:rPr>
              <a:t> </a:t>
            </a:r>
            <a:r>
              <a:rPr lang="en-US" sz="2400" b="1" i="1" dirty="0" err="1">
                <a:latin typeface="+mj-lt"/>
              </a:rPr>
              <a:t>i</a:t>
            </a:r>
            <a:r>
              <a:rPr lang="en-US" sz="2400" b="1" i="1" dirty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treba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da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smtClean="0">
                <a:latin typeface="+mj-lt"/>
              </a:rPr>
              <a:t>se </a:t>
            </a:r>
            <a:r>
              <a:rPr lang="en-US" sz="2400" b="1" i="1" dirty="0" err="1" smtClean="0">
                <a:latin typeface="+mj-lt"/>
              </a:rPr>
              <a:t>odražava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na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bolesnikovo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metaboličko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i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fizičko</a:t>
            </a:r>
            <a:r>
              <a:rPr lang="sr-Latn-RS" sz="2400" b="1" i="1" dirty="0" smtClean="0">
                <a:latin typeface="+mj-lt"/>
              </a:rPr>
              <a:t> </a:t>
            </a:r>
            <a:r>
              <a:rPr lang="en-US" sz="2400" b="1" i="1" dirty="0" err="1" smtClean="0">
                <a:latin typeface="+mj-lt"/>
              </a:rPr>
              <a:t>stanje</a:t>
            </a:r>
            <a:r>
              <a:rPr lang="en-US" sz="2400" b="1" i="1" dirty="0" smtClean="0">
                <a:latin typeface="+mj-lt"/>
              </a:rPr>
              <a:t> 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 err="1" smtClean="0"/>
              <a:t>Režim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ishrane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može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da</a:t>
            </a:r>
            <a:r>
              <a:rPr lang="en-US" sz="2400" b="1" i="1" dirty="0" smtClean="0"/>
              <a:t> se </a:t>
            </a:r>
            <a:r>
              <a:rPr lang="en-US" sz="2400" b="1" i="1" dirty="0" err="1" smtClean="0"/>
              <a:t>sprovede</a:t>
            </a:r>
            <a:r>
              <a:rPr lang="en-US" sz="2400" b="1" i="1" dirty="0" smtClean="0"/>
              <a:t>: </a:t>
            </a:r>
          </a:p>
          <a:p>
            <a:r>
              <a:rPr lang="en-US" sz="2400" b="1" dirty="0" smtClean="0"/>
              <a:t>u </a:t>
            </a:r>
            <a:r>
              <a:rPr lang="en-US" sz="2400" b="1" dirty="0" err="1" smtClean="0"/>
              <a:t>bolusu</a:t>
            </a:r>
            <a:r>
              <a:rPr lang="en-US" sz="2400" b="1" dirty="0" smtClean="0"/>
              <a:t>(sip –</a:t>
            </a:r>
            <a:r>
              <a:rPr lang="en-US" sz="2400" b="1" dirty="0" err="1" smtClean="0"/>
              <a:t>metodom</a:t>
            </a:r>
            <a:r>
              <a:rPr lang="en-US" sz="2400" b="1" dirty="0" smtClean="0"/>
              <a:t>) </a:t>
            </a:r>
          </a:p>
          <a:p>
            <a:r>
              <a:rPr lang="en-US" sz="2400" b="1" dirty="0" err="1" smtClean="0"/>
              <a:t>intermitentno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kadase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hranadajeu</a:t>
            </a:r>
            <a:r>
              <a:rPr lang="en-US" sz="2400" b="1" dirty="0" smtClean="0"/>
              <a:t> 24</a:t>
            </a:r>
            <a:r>
              <a:rPr lang="en-US" sz="2400" b="1" i="1" dirty="0" smtClean="0"/>
              <a:t>-časovnom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peri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odu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intervalima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odmora</a:t>
            </a:r>
            <a:r>
              <a:rPr lang="en-US" sz="2400" b="1" i="1" dirty="0" smtClean="0"/>
              <a:t>(3 </a:t>
            </a:r>
            <a:r>
              <a:rPr lang="en-US" sz="2400" b="1" i="1" dirty="0" err="1" smtClean="0"/>
              <a:t>sata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hranjenja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je </a:t>
            </a:r>
            <a:r>
              <a:rPr lang="en-US" sz="2400" b="1" i="1" dirty="0" err="1" smtClean="0"/>
              <a:t>praćeno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sa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2 </a:t>
            </a:r>
            <a:r>
              <a:rPr lang="en-US" sz="2400" b="1" i="1" dirty="0" err="1" smtClean="0"/>
              <a:t>sata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odmora</a:t>
            </a:r>
            <a:r>
              <a:rPr lang="en-US" sz="2400" b="1" i="1" dirty="0" smtClean="0"/>
              <a:t>) </a:t>
            </a:r>
          </a:p>
          <a:p>
            <a:r>
              <a:rPr lang="en-US" sz="2400" b="1" i="1" dirty="0" err="1" smtClean="0"/>
              <a:t>Kontinuirano</a:t>
            </a:r>
            <a:r>
              <a:rPr lang="sr-Latn-RS" sz="2400" b="1" i="1" dirty="0" smtClean="0"/>
              <a:t>m </a:t>
            </a:r>
            <a:r>
              <a:rPr lang="en-US" sz="2400" b="1" i="1" dirty="0" err="1" smtClean="0"/>
              <a:t>infuzijom</a:t>
            </a:r>
            <a:r>
              <a:rPr lang="en-US" sz="2400" b="1" i="1" dirty="0" smtClean="0"/>
              <a:t>(</a:t>
            </a:r>
            <a:r>
              <a:rPr lang="en-US" sz="2400" b="1" i="1" dirty="0" err="1" smtClean="0"/>
              <a:t>slobodnim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padom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ili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upotrebom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pumpe</a:t>
            </a:r>
            <a:r>
              <a:rPr lang="en-US" sz="2400" b="1" i="1" dirty="0" smtClean="0"/>
              <a:t>). 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sr-Latn-RS" dirty="0" smtClean="0"/>
              <a:t>omplikacije tokom primene 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Česte</a:t>
            </a:r>
            <a:r>
              <a:rPr lang="en-US" b="1" i="1" dirty="0" smtClean="0"/>
              <a:t>, </a:t>
            </a:r>
            <a:r>
              <a:rPr lang="en-US" b="1" i="1" dirty="0" err="1" smtClean="0"/>
              <a:t>ali</a:t>
            </a:r>
            <a:r>
              <a:rPr lang="en-US" b="1" i="1" dirty="0" smtClean="0"/>
              <a:t> </a:t>
            </a:r>
            <a:r>
              <a:rPr lang="en-US" b="1" i="1" dirty="0" err="1" smtClean="0"/>
              <a:t>minorne</a:t>
            </a:r>
            <a:r>
              <a:rPr lang="en-US" b="1" i="1" dirty="0" smtClean="0"/>
              <a:t> </a:t>
            </a:r>
            <a:r>
              <a:rPr lang="en-US" b="1" i="1" dirty="0" err="1" smtClean="0"/>
              <a:t>ako</a:t>
            </a:r>
            <a:r>
              <a:rPr lang="en-US" b="1" i="1" dirty="0" smtClean="0"/>
              <a:t> se </a:t>
            </a:r>
            <a:r>
              <a:rPr lang="en-US" b="1" i="1" dirty="0" err="1" smtClean="0"/>
              <a:t>na</a:t>
            </a:r>
            <a:r>
              <a:rPr lang="en-US" b="1" i="1" dirty="0" smtClean="0"/>
              <a:t> </a:t>
            </a:r>
            <a:r>
              <a:rPr lang="en-US" b="1" i="1" dirty="0" err="1" smtClean="0"/>
              <a:t>vreme</a:t>
            </a:r>
            <a:r>
              <a:rPr lang="en-US" b="1" i="1" dirty="0" smtClean="0"/>
              <a:t> </a:t>
            </a:r>
            <a:r>
              <a:rPr lang="en-US" b="1" i="1" dirty="0" err="1" smtClean="0"/>
              <a:t>prepoznaju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leče</a:t>
            </a:r>
            <a:r>
              <a:rPr lang="en-US" b="1" i="1" dirty="0" smtClean="0"/>
              <a:t>.</a:t>
            </a:r>
          </a:p>
          <a:p>
            <a:r>
              <a:rPr lang="en-US" b="1" i="1" dirty="0" err="1" smtClean="0"/>
              <a:t>mehaničke</a:t>
            </a:r>
            <a:endParaRPr lang="en-US" b="1" i="1" dirty="0" smtClean="0"/>
          </a:p>
          <a:p>
            <a:r>
              <a:rPr lang="en-US" b="1" i="1" dirty="0" err="1" smtClean="0"/>
              <a:t>gastrointestinalne</a:t>
            </a:r>
            <a:endParaRPr lang="en-US" b="1" i="1" dirty="0" smtClean="0"/>
          </a:p>
          <a:p>
            <a:r>
              <a:rPr lang="en-US" b="1" i="1" dirty="0" err="1" smtClean="0"/>
              <a:t>metaboličke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Enteralna ishrana –gotove formule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869160"/>
            <a:ext cx="777240" cy="139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789040"/>
            <a:ext cx="14192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636912"/>
            <a:ext cx="309634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772816"/>
            <a:ext cx="11334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844824"/>
            <a:ext cx="8953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Enteralna ishrana</a:t>
            </a:r>
            <a:endParaRPr lang="en-US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605881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	Uloga sestre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Toaleta</a:t>
            </a:r>
            <a:r>
              <a:rPr lang="en-US" dirty="0" smtClean="0"/>
              <a:t> </a:t>
            </a:r>
            <a:r>
              <a:rPr lang="en-US" dirty="0" err="1" smtClean="0"/>
              <a:t>sonde</a:t>
            </a:r>
            <a:endParaRPr lang="en-US" dirty="0" smtClean="0"/>
          </a:p>
          <a:p>
            <a:r>
              <a:rPr lang="en-US" dirty="0" err="1" smtClean="0"/>
              <a:t>Položaj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prohodnost</a:t>
            </a:r>
            <a:r>
              <a:rPr lang="en-US" dirty="0" smtClean="0"/>
              <a:t>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Toaleta</a:t>
            </a:r>
            <a:r>
              <a:rPr lang="en-US" dirty="0" smtClean="0"/>
              <a:t> </a:t>
            </a:r>
            <a:r>
              <a:rPr lang="en-US" dirty="0" err="1" smtClean="0"/>
              <a:t>usne</a:t>
            </a:r>
            <a:r>
              <a:rPr lang="en-US" dirty="0" smtClean="0"/>
              <a:t> </a:t>
            </a:r>
            <a:r>
              <a:rPr lang="en-US" dirty="0" err="1" smtClean="0"/>
              <a:t>duplje</a:t>
            </a:r>
            <a:endParaRPr lang="en-US" dirty="0" smtClean="0"/>
          </a:p>
          <a:p>
            <a:r>
              <a:rPr lang="en-US" dirty="0" err="1" smtClean="0"/>
              <a:t>Hidriranje</a:t>
            </a:r>
            <a:r>
              <a:rPr lang="en-US" dirty="0" smtClean="0"/>
              <a:t> </a:t>
            </a:r>
            <a:r>
              <a:rPr lang="en-US" dirty="0" err="1" smtClean="0"/>
              <a:t>bolesnika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Parenteralna ishrana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Fabrički</a:t>
            </a:r>
            <a:r>
              <a:rPr lang="en-US" b="1" i="1" dirty="0" smtClean="0"/>
              <a:t> </a:t>
            </a:r>
            <a:r>
              <a:rPr lang="en-US" b="1" i="1" dirty="0" err="1" smtClean="0"/>
              <a:t>pripremljena</a:t>
            </a:r>
            <a:r>
              <a:rPr lang="en-US" b="1" i="1" dirty="0" smtClean="0"/>
              <a:t> </a:t>
            </a:r>
            <a:r>
              <a:rPr lang="en-US" b="1" i="1" dirty="0" err="1" smtClean="0"/>
              <a:t>emulzija</a:t>
            </a:r>
            <a:r>
              <a:rPr lang="en-US" b="1" i="1" dirty="0" smtClean="0"/>
              <a:t> </a:t>
            </a:r>
            <a:r>
              <a:rPr lang="en-US" b="1" i="1" dirty="0" err="1" smtClean="0"/>
              <a:t>koja</a:t>
            </a:r>
            <a:r>
              <a:rPr lang="en-US" b="1" i="1" dirty="0" smtClean="0"/>
              <a:t> </a:t>
            </a:r>
            <a:r>
              <a:rPr lang="en-US" b="1" i="1" dirty="0" err="1" smtClean="0"/>
              <a:t>sadrži</a:t>
            </a:r>
            <a:r>
              <a:rPr lang="en-US" b="1" i="1" dirty="0" smtClean="0"/>
              <a:t>: </a:t>
            </a:r>
          </a:p>
          <a:p>
            <a:r>
              <a:rPr lang="en-US" b="1" i="1" dirty="0" err="1" smtClean="0"/>
              <a:t>aminokiseline</a:t>
            </a:r>
            <a:r>
              <a:rPr lang="en-US" b="1" i="1" dirty="0" smtClean="0"/>
              <a:t>, </a:t>
            </a:r>
            <a:r>
              <a:rPr lang="en-US" b="1" i="1" dirty="0" err="1" smtClean="0"/>
              <a:t>ugljene</a:t>
            </a:r>
            <a:r>
              <a:rPr lang="en-US" b="1" i="1" dirty="0" smtClean="0"/>
              <a:t> </a:t>
            </a:r>
            <a:r>
              <a:rPr lang="en-US" b="1" i="1" dirty="0" err="1" smtClean="0"/>
              <a:t>hidrate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masti</a:t>
            </a:r>
            <a:r>
              <a:rPr lang="en-US" b="1" i="1" dirty="0" smtClean="0"/>
              <a:t> u </a:t>
            </a:r>
            <a:r>
              <a:rPr lang="en-US" b="1" i="1" dirty="0" err="1" smtClean="0"/>
              <a:t>homogenoj</a:t>
            </a:r>
            <a:r>
              <a:rPr lang="en-US" b="1" i="1" dirty="0" smtClean="0"/>
              <a:t> </a:t>
            </a:r>
            <a:r>
              <a:rPr lang="en-US" b="1" i="1" dirty="0" err="1" smtClean="0"/>
              <a:t>smeši</a:t>
            </a:r>
            <a:r>
              <a:rPr lang="en-US" b="1" i="1" dirty="0" smtClean="0"/>
              <a:t>, </a:t>
            </a:r>
            <a:r>
              <a:rPr lang="en-US" b="1" i="1" dirty="0" err="1" smtClean="0"/>
              <a:t>sa</a:t>
            </a:r>
            <a:r>
              <a:rPr lang="en-US" b="1" i="1" dirty="0" smtClean="0"/>
              <a:t> </a:t>
            </a:r>
            <a:r>
              <a:rPr lang="en-US" b="1" i="1" dirty="0" err="1" smtClean="0"/>
              <a:t>potrebnim</a:t>
            </a:r>
            <a:r>
              <a:rPr lang="en-US" b="1" i="1" dirty="0" smtClean="0"/>
              <a:t> </a:t>
            </a:r>
            <a:r>
              <a:rPr lang="en-US" b="1" i="1" dirty="0" err="1" smtClean="0"/>
              <a:t>količinama</a:t>
            </a:r>
            <a:r>
              <a:rPr lang="en-US" b="1" i="1" dirty="0" smtClean="0"/>
              <a:t> </a:t>
            </a:r>
            <a:r>
              <a:rPr lang="en-US" b="1" i="1" dirty="0" err="1" smtClean="0"/>
              <a:t>elektrolita</a:t>
            </a:r>
            <a:r>
              <a:rPr lang="en-US" b="1" i="1" dirty="0" smtClean="0"/>
              <a:t>, </a:t>
            </a:r>
            <a:r>
              <a:rPr lang="en-US" b="1" i="1" dirty="0" err="1" smtClean="0"/>
              <a:t>vitamina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oligoelemenata</a:t>
            </a:r>
            <a:r>
              <a:rPr lang="en-US" b="1" i="1" dirty="0" smtClean="0"/>
              <a:t>, </a:t>
            </a:r>
            <a:r>
              <a:rPr lang="en-US" b="1" i="1" dirty="0" err="1" smtClean="0"/>
              <a:t>kao</a:t>
            </a:r>
            <a:r>
              <a:rPr lang="en-US" b="1" i="1" dirty="0" smtClean="0"/>
              <a:t> </a:t>
            </a:r>
            <a:r>
              <a:rPr lang="en-US" b="1" i="1" dirty="0" err="1" smtClean="0"/>
              <a:t>i</a:t>
            </a:r>
            <a:r>
              <a:rPr lang="en-US" b="1" i="1" dirty="0" smtClean="0"/>
              <a:t> </a:t>
            </a:r>
            <a:r>
              <a:rPr lang="en-US" b="1" i="1" dirty="0" err="1" smtClean="0"/>
              <a:t>vode</a:t>
            </a:r>
            <a:r>
              <a:rPr lang="en-US" b="1" i="1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Kontraindikacija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pl-PL" sz="2400" b="1" dirty="0" smtClean="0"/>
              <a:t>ako je moguća enteralna ishrana </a:t>
            </a:r>
          </a:p>
          <a:p>
            <a:r>
              <a:rPr lang="en-US" sz="2400" b="1" i="1" dirty="0" err="1" smtClean="0"/>
              <a:t>ako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postoje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oštećenja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jetre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bubrega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ili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akutni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metabolički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poremećaj</a:t>
            </a:r>
            <a:r>
              <a:rPr lang="en-US" sz="2400" b="1" i="1" dirty="0" smtClean="0"/>
              <a:t> </a:t>
            </a:r>
          </a:p>
          <a:p>
            <a:r>
              <a:rPr lang="en-US" sz="2400" b="1" i="1" dirty="0" err="1" smtClean="0"/>
              <a:t>kod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pacijenta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kome</a:t>
            </a:r>
            <a:r>
              <a:rPr lang="en-US" sz="2400" b="1" i="1" dirty="0" smtClean="0"/>
              <a:t> je </a:t>
            </a:r>
            <a:r>
              <a:rPr lang="en-US" sz="2400" b="1" i="1" dirty="0" err="1" smtClean="0"/>
              <a:t>dobar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nutritivni</a:t>
            </a:r>
            <a:r>
              <a:rPr lang="en-US" sz="2400" b="1" i="1" dirty="0" smtClean="0"/>
              <a:t> status a </a:t>
            </a:r>
            <a:r>
              <a:rPr lang="en-US" sz="2400" b="1" i="1" dirty="0" err="1" smtClean="0"/>
              <a:t>predstoji</a:t>
            </a:r>
            <a:r>
              <a:rPr lang="en-US" sz="2400" b="1" i="1" dirty="0" smtClean="0"/>
              <a:t> mu </a:t>
            </a:r>
            <a:r>
              <a:rPr lang="en-US" sz="2400" b="1" i="1" dirty="0" err="1" smtClean="0"/>
              <a:t>kraći</a:t>
            </a:r>
            <a:r>
              <a:rPr lang="en-US" sz="2400" b="1" i="1" dirty="0" smtClean="0"/>
              <a:t> period </a:t>
            </a:r>
            <a:r>
              <a:rPr lang="en-US" sz="2400" b="1" i="1" dirty="0" err="1" smtClean="0"/>
              <a:t>gladovanja</a:t>
            </a:r>
            <a:r>
              <a:rPr lang="en-US" sz="2400" b="1" i="1" dirty="0" smtClean="0"/>
              <a:t> </a:t>
            </a:r>
          </a:p>
          <a:p>
            <a:r>
              <a:rPr lang="en-US" sz="2400" b="1" dirty="0" err="1" smtClean="0"/>
              <a:t>kada</a:t>
            </a:r>
            <a:r>
              <a:rPr lang="en-US" sz="2400" b="1" dirty="0" smtClean="0"/>
              <a:t> je </a:t>
            </a:r>
            <a:r>
              <a:rPr lang="en-US" sz="2400" b="1" dirty="0" err="1" smtClean="0"/>
              <a:t>nemoguće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postaviti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centralni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kateter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Komplikacije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Mehaničke</a:t>
            </a:r>
            <a:r>
              <a:rPr lang="en-US" b="1" i="1" dirty="0" smtClean="0"/>
              <a:t> -</a:t>
            </a:r>
            <a:r>
              <a:rPr lang="en-US" b="1" i="1" dirty="0" err="1" smtClean="0"/>
              <a:t>nastaju</a:t>
            </a:r>
            <a:r>
              <a:rPr lang="en-US" b="1" i="1" dirty="0" smtClean="0"/>
              <a:t> </a:t>
            </a:r>
            <a:r>
              <a:rPr lang="en-US" b="1" i="1" dirty="0" err="1" smtClean="0"/>
              <a:t>zbog</a:t>
            </a:r>
            <a:r>
              <a:rPr lang="en-US" b="1" i="1" dirty="0" smtClean="0"/>
              <a:t> </a:t>
            </a:r>
            <a:r>
              <a:rPr lang="en-US" b="1" i="1" dirty="0" err="1" smtClean="0"/>
              <a:t>nestručne</a:t>
            </a:r>
            <a:r>
              <a:rPr lang="en-US" b="1" i="1" dirty="0" smtClean="0"/>
              <a:t> </a:t>
            </a:r>
            <a:r>
              <a:rPr lang="en-US" b="1" i="1" dirty="0" err="1" smtClean="0"/>
              <a:t>ugradnje</a:t>
            </a:r>
            <a:r>
              <a:rPr lang="en-US" b="1" i="1" dirty="0" smtClean="0"/>
              <a:t> </a:t>
            </a:r>
            <a:r>
              <a:rPr lang="en-US" b="1" i="1" dirty="0" err="1" smtClean="0"/>
              <a:t>katetera</a:t>
            </a:r>
            <a:endParaRPr lang="sr-Latn-RS" b="1" i="1" dirty="0" smtClean="0"/>
          </a:p>
          <a:p>
            <a:endParaRPr lang="en-US" sz="2400" b="1" dirty="0" smtClean="0"/>
          </a:p>
          <a:p>
            <a:r>
              <a:rPr lang="en-US" sz="2400" b="1" dirty="0" err="1" smtClean="0"/>
              <a:t>pneumotoraks</a:t>
            </a:r>
            <a:r>
              <a:rPr lang="en-US" sz="2400" b="1" dirty="0" smtClean="0"/>
              <a:t>, </a:t>
            </a:r>
          </a:p>
          <a:p>
            <a:r>
              <a:rPr lang="en-US" sz="2400" b="1" dirty="0" err="1" smtClean="0"/>
              <a:t>hematotoraks</a:t>
            </a:r>
            <a:r>
              <a:rPr lang="en-US" sz="2400" b="1" dirty="0" smtClean="0"/>
              <a:t>, </a:t>
            </a:r>
          </a:p>
          <a:p>
            <a:r>
              <a:rPr lang="en-US" sz="2400" b="1" dirty="0" err="1" smtClean="0"/>
              <a:t>ruptura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venskog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puta</a:t>
            </a:r>
            <a:r>
              <a:rPr lang="en-US" sz="2400" b="1" dirty="0" smtClean="0"/>
              <a:t>, </a:t>
            </a:r>
          </a:p>
          <a:p>
            <a:r>
              <a:rPr lang="en-US" sz="2400" b="1" dirty="0" err="1" smtClean="0"/>
              <a:t>pomeranje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položaja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katetera</a:t>
            </a:r>
            <a:r>
              <a:rPr lang="en-US" sz="2400" b="1" dirty="0" smtClean="0"/>
              <a:t>,</a:t>
            </a:r>
          </a:p>
          <a:p>
            <a:r>
              <a:rPr lang="en-US" sz="2400" b="1" i="1" dirty="0" err="1" smtClean="0"/>
              <a:t>gasna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embolija</a:t>
            </a:r>
            <a:r>
              <a:rPr lang="en-US" sz="2400" b="1" i="1" dirty="0" smtClean="0"/>
              <a:t>, </a:t>
            </a:r>
          </a:p>
          <a:p>
            <a:r>
              <a:rPr lang="en-US" sz="2400" b="1" dirty="0" err="1" smtClean="0"/>
              <a:t>okluzija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katetera</a:t>
            </a:r>
            <a:r>
              <a:rPr lang="en-US" sz="2400" b="1" dirty="0" smtClean="0"/>
              <a:t> 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Komplikacije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Metaboličke</a:t>
            </a:r>
            <a:r>
              <a:rPr lang="en-US" b="1" i="1" dirty="0" smtClean="0"/>
              <a:t> </a:t>
            </a:r>
          </a:p>
          <a:p>
            <a:r>
              <a:rPr lang="en-US" b="1" dirty="0" err="1" smtClean="0"/>
              <a:t>hiperglikemija</a:t>
            </a:r>
            <a:r>
              <a:rPr lang="en-US" b="1" dirty="0" smtClean="0"/>
              <a:t>, </a:t>
            </a:r>
          </a:p>
          <a:p>
            <a:r>
              <a:rPr lang="en-US" b="1" i="1" dirty="0" err="1" smtClean="0"/>
              <a:t>hiperosmolarna</a:t>
            </a:r>
            <a:r>
              <a:rPr lang="en-US" b="1" i="1" dirty="0" smtClean="0"/>
              <a:t> </a:t>
            </a:r>
            <a:r>
              <a:rPr lang="en-US" b="1" i="1" dirty="0" err="1" smtClean="0"/>
              <a:t>neketogena</a:t>
            </a:r>
            <a:r>
              <a:rPr lang="en-US" b="1" i="1" dirty="0" smtClean="0"/>
              <a:t> </a:t>
            </a:r>
            <a:r>
              <a:rPr lang="en-US" b="1" i="1" dirty="0" err="1" smtClean="0"/>
              <a:t>koma</a:t>
            </a:r>
            <a:r>
              <a:rPr lang="en-US" b="1" i="1" dirty="0" smtClean="0"/>
              <a:t>,</a:t>
            </a:r>
          </a:p>
          <a:p>
            <a:r>
              <a:rPr lang="en-US" b="1" dirty="0" err="1" smtClean="0"/>
              <a:t>hiperlipemija</a:t>
            </a:r>
            <a:r>
              <a:rPr lang="en-US" b="1" dirty="0" smtClean="0"/>
              <a:t>, </a:t>
            </a:r>
          </a:p>
          <a:p>
            <a:r>
              <a:rPr lang="en-US" b="1" i="1" dirty="0" err="1" smtClean="0"/>
              <a:t>poremećaj</a:t>
            </a:r>
            <a:r>
              <a:rPr lang="en-US" b="1" i="1" dirty="0" smtClean="0"/>
              <a:t> </a:t>
            </a:r>
            <a:r>
              <a:rPr lang="en-US" b="1" i="1" dirty="0" err="1" smtClean="0"/>
              <a:t>elektrolitskog</a:t>
            </a:r>
            <a:r>
              <a:rPr lang="en-US" b="1" i="1" dirty="0" smtClean="0"/>
              <a:t> </a:t>
            </a:r>
            <a:r>
              <a:rPr lang="en-US" b="1" i="1" dirty="0" err="1" smtClean="0"/>
              <a:t>statusa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Komplikacije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Latn-RS" sz="3200" b="1" i="1" dirty="0" smtClean="0"/>
              <a:t>	</a:t>
            </a:r>
            <a:r>
              <a:rPr lang="en-US" sz="3200" b="1" i="1" dirty="0" err="1" smtClean="0"/>
              <a:t>Septične</a:t>
            </a:r>
            <a:r>
              <a:rPr lang="en-US" sz="3200" b="1" i="1" dirty="0" smtClean="0"/>
              <a:t> </a:t>
            </a:r>
          </a:p>
          <a:p>
            <a:r>
              <a:rPr lang="pl-PL" sz="2400" b="1" dirty="0" smtClean="0"/>
              <a:t>usled kontaminacije smeša za TPI, </a:t>
            </a:r>
          </a:p>
          <a:p>
            <a:r>
              <a:rPr lang="en-US" sz="2400" b="1" dirty="0" err="1" smtClean="0"/>
              <a:t>usled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nepravilnog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postavljanja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katetera</a:t>
            </a:r>
            <a:endParaRPr lang="en-US" sz="2400" b="1" dirty="0" smtClean="0"/>
          </a:p>
          <a:p>
            <a:r>
              <a:rPr lang="en-US" sz="2400" b="1" dirty="0" err="1" smtClean="0"/>
              <a:t>usled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nepravilnog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održavanja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katetera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Plan ishrane pacijenata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11560" y="2136339"/>
            <a:ext cx="74168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400" b="1" i="1" dirty="0" err="1" smtClean="0"/>
              <a:t>Naosnovuprethodnodefinisanognutritivnogstatusa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bolesnika</a:t>
            </a:r>
            <a:endParaRPr lang="sr-Latn-RS" sz="2400" b="1" i="1" dirty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izmene</a:t>
            </a:r>
            <a:r>
              <a:rPr lang="sr-Latn-RS" sz="2400" b="1" dirty="0" smtClean="0"/>
              <a:t> </a:t>
            </a:r>
            <a:r>
              <a:rPr lang="en-US" sz="2400" b="1" dirty="0" err="1" smtClean="0"/>
              <a:t>vezane</a:t>
            </a:r>
            <a:r>
              <a:rPr lang="sr-Latn-RS" sz="2400" b="1" dirty="0" smtClean="0"/>
              <a:t> </a:t>
            </a:r>
            <a:r>
              <a:rPr lang="en-US" sz="2400" b="1" i="1" dirty="0" err="1" smtClean="0"/>
              <a:t>za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osnovnu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bolesti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komorbiditete</a:t>
            </a:r>
            <a:endParaRPr lang="sr-Latn-RS" sz="24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promene</a:t>
            </a:r>
            <a:r>
              <a:rPr lang="sr-Latn-RS" sz="2400" b="1" dirty="0" smtClean="0"/>
              <a:t> </a:t>
            </a:r>
            <a:r>
              <a:rPr lang="en-US" sz="2400" b="1" dirty="0" err="1" smtClean="0"/>
              <a:t>telesne</a:t>
            </a:r>
            <a:r>
              <a:rPr lang="sr-Latn-RS" sz="2400" b="1" dirty="0" smtClean="0"/>
              <a:t> </a:t>
            </a:r>
            <a:r>
              <a:rPr lang="en-US" sz="2400" b="1" dirty="0" err="1" smtClean="0"/>
              <a:t>mase</a:t>
            </a:r>
            <a:endParaRPr lang="sr-Latn-RS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kliničkog</a:t>
            </a:r>
            <a:r>
              <a:rPr lang="sr-Latn-RS" sz="2400" b="1" dirty="0" smtClean="0"/>
              <a:t> </a:t>
            </a:r>
            <a:r>
              <a:rPr lang="en-US" sz="2400" b="1" dirty="0" err="1" smtClean="0"/>
              <a:t>nalaza</a:t>
            </a:r>
            <a:r>
              <a:rPr lang="en-US" sz="2400" b="1" i="1" dirty="0" err="1" smtClean="0"/>
              <a:t>-pregled</a:t>
            </a:r>
            <a:r>
              <a:rPr lang="en-US" sz="2400" b="1" i="1" dirty="0"/>
              <a:t>, </a:t>
            </a:r>
            <a:r>
              <a:rPr lang="en-US" sz="2400" b="1" i="1" dirty="0" err="1"/>
              <a:t>merenja</a:t>
            </a:r>
            <a:r>
              <a:rPr lang="en-US" sz="2400" b="1" i="1" dirty="0"/>
              <a:t>, </a:t>
            </a:r>
            <a:r>
              <a:rPr lang="en-US" sz="2400" b="1" i="1" dirty="0" err="1"/>
              <a:t>testovi</a:t>
            </a:r>
            <a:r>
              <a:rPr lang="en-US" sz="2400" b="1" i="1" dirty="0"/>
              <a:t>, </a:t>
            </a:r>
            <a:r>
              <a:rPr lang="en-US" sz="2400" b="1" i="1" dirty="0" err="1"/>
              <a:t>snimanja</a:t>
            </a:r>
            <a:r>
              <a:rPr lang="en-US" sz="2400" b="1" i="1" dirty="0"/>
              <a:t>, </a:t>
            </a:r>
            <a:r>
              <a:rPr lang="en-US" sz="2400" b="1" i="1" dirty="0" err="1" smtClean="0"/>
              <a:t>dopunska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dijagnostika</a:t>
            </a:r>
            <a:endParaRPr lang="sr-Latn-RS" sz="24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i="1" dirty="0" err="1" smtClean="0"/>
              <a:t>laboratorijskih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analiza</a:t>
            </a:r>
            <a:r>
              <a:rPr lang="en-US" sz="2400" b="1" i="1" dirty="0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</a:t>
            </a:r>
            <a:r>
              <a:rPr lang="en-US" dirty="0" smtClean="0"/>
              <a:t>o</a:t>
            </a:r>
            <a:r>
              <a:rPr lang="sr-Latn-RS" dirty="0" smtClean="0"/>
              <a:t>mponetna smesa za TPI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b="1" dirty="0" smtClean="0"/>
          </a:p>
          <a:p>
            <a:r>
              <a:rPr lang="en-US" b="1" dirty="0" err="1" smtClean="0"/>
              <a:t>aminokiseline</a:t>
            </a:r>
            <a:r>
              <a:rPr lang="en-US" b="1" dirty="0" smtClean="0"/>
              <a:t> </a:t>
            </a:r>
            <a:r>
              <a:rPr lang="en-US" b="1" i="1" dirty="0" smtClean="0"/>
              <a:t>-</a:t>
            </a:r>
            <a:r>
              <a:rPr lang="en-US" b="1" i="1" dirty="0" err="1" smtClean="0"/>
              <a:t>sinteza</a:t>
            </a:r>
            <a:r>
              <a:rPr lang="en-US" b="1" i="1" dirty="0" smtClean="0"/>
              <a:t> </a:t>
            </a:r>
            <a:r>
              <a:rPr lang="en-US" b="1" i="1" dirty="0" err="1" smtClean="0"/>
              <a:t>proteina</a:t>
            </a:r>
            <a:endParaRPr lang="en-US" b="1" i="1" dirty="0" smtClean="0"/>
          </a:p>
          <a:p>
            <a:r>
              <a:rPr lang="vi-VN" b="1" dirty="0" smtClean="0"/>
              <a:t>ugljenihidrat</a:t>
            </a:r>
            <a:r>
              <a:rPr lang="vi-VN" b="1" i="1" dirty="0" smtClean="0"/>
              <a:t>i, -obezbeđuju</a:t>
            </a:r>
            <a:r>
              <a:rPr lang="sr-Latn-RS" b="1" i="1" dirty="0" smtClean="0"/>
              <a:t> </a:t>
            </a:r>
            <a:r>
              <a:rPr lang="vi-VN" b="1" i="1" dirty="0" smtClean="0"/>
              <a:t>energiju</a:t>
            </a:r>
          </a:p>
          <a:p>
            <a:r>
              <a:rPr lang="en-US" b="1" dirty="0" err="1" smtClean="0"/>
              <a:t>emulzijemasti-energija</a:t>
            </a:r>
            <a:endParaRPr lang="en-US" b="1" dirty="0" smtClean="0"/>
          </a:p>
          <a:p>
            <a:r>
              <a:rPr lang="en-US" b="1" i="1" dirty="0" err="1" smtClean="0"/>
              <a:t>vitamini–uticaj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na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metabolizam</a:t>
            </a:r>
            <a:endParaRPr lang="en-US" b="1" i="1" dirty="0" smtClean="0"/>
          </a:p>
          <a:p>
            <a:r>
              <a:rPr lang="en-US" b="1" dirty="0" err="1" smtClean="0"/>
              <a:t>oligoelementi</a:t>
            </a:r>
            <a:endParaRPr lang="en-US" b="1" dirty="0" smtClean="0"/>
          </a:p>
          <a:p>
            <a:r>
              <a:rPr lang="en-US" b="1" dirty="0" err="1" smtClean="0"/>
              <a:t>elektroliti</a:t>
            </a:r>
            <a:endParaRPr lang="en-US" b="1" dirty="0" smtClean="0"/>
          </a:p>
          <a:p>
            <a:r>
              <a:rPr lang="en-US" b="1" dirty="0" smtClean="0"/>
              <a:t>insulin</a:t>
            </a:r>
          </a:p>
          <a:p>
            <a:r>
              <a:rPr lang="en-US" b="1" dirty="0" smtClean="0"/>
              <a:t>heparin</a:t>
            </a:r>
          </a:p>
          <a:p>
            <a:r>
              <a:rPr lang="en-US" b="1" dirty="0" err="1" smtClean="0"/>
              <a:t>voda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Stabilnost smesa za TPI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err="1" smtClean="0"/>
              <a:t>Fizička</a:t>
            </a:r>
            <a:r>
              <a:rPr lang="en-US" b="1" dirty="0" smtClean="0"/>
              <a:t> </a:t>
            </a:r>
            <a:r>
              <a:rPr lang="en-US" b="1" dirty="0" err="1" smtClean="0"/>
              <a:t>stabilnost</a:t>
            </a:r>
            <a:endParaRPr lang="en-US" b="1" dirty="0" smtClean="0"/>
          </a:p>
          <a:p>
            <a:r>
              <a:rPr lang="en-US" b="1" dirty="0" err="1" smtClean="0"/>
              <a:t>Hemijska</a:t>
            </a:r>
            <a:r>
              <a:rPr lang="en-US" b="1" dirty="0" smtClean="0"/>
              <a:t> </a:t>
            </a:r>
            <a:r>
              <a:rPr lang="en-US" b="1" dirty="0" err="1" smtClean="0"/>
              <a:t>stabilnost</a:t>
            </a:r>
            <a:endParaRPr lang="en-US" b="1" dirty="0" smtClean="0"/>
          </a:p>
          <a:p>
            <a:r>
              <a:rPr lang="en-US" b="1" dirty="0" err="1" smtClean="0"/>
              <a:t>Mikrobiološka</a:t>
            </a:r>
            <a:r>
              <a:rPr lang="en-US" b="1" dirty="0" smtClean="0"/>
              <a:t> </a:t>
            </a:r>
            <a:r>
              <a:rPr lang="en-US" b="1" dirty="0" err="1" smtClean="0"/>
              <a:t>stabilnost</a:t>
            </a:r>
            <a:endParaRPr lang="en-US" b="1" dirty="0" smtClean="0"/>
          </a:p>
          <a:p>
            <a:r>
              <a:rPr lang="pl-PL" b="1" i="1" dirty="0" smtClean="0"/>
              <a:t>Dodavanje elektrolita je jedan od najačih destabilizatora emulzija za TPI. </a:t>
            </a:r>
            <a:endParaRPr lang="en-US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Vidovi destabilizacije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b="1" dirty="0" err="1" smtClean="0"/>
              <a:t>Reverzibilni</a:t>
            </a:r>
            <a:endParaRPr lang="en-US" b="1" dirty="0" smtClean="0"/>
          </a:p>
          <a:p>
            <a:r>
              <a:rPr lang="en-US" b="1" dirty="0" err="1" smtClean="0"/>
              <a:t>agregacija</a:t>
            </a:r>
            <a:r>
              <a:rPr lang="en-US" b="1" dirty="0" smtClean="0"/>
              <a:t>, </a:t>
            </a:r>
            <a:r>
              <a:rPr lang="en-US" b="1" dirty="0" err="1" smtClean="0"/>
              <a:t>odnosno</a:t>
            </a:r>
            <a:r>
              <a:rPr lang="en-US" b="1" dirty="0" smtClean="0"/>
              <a:t> </a:t>
            </a:r>
            <a:r>
              <a:rPr lang="en-US" b="1" dirty="0" err="1" smtClean="0"/>
              <a:t>flokulacija</a:t>
            </a:r>
            <a:r>
              <a:rPr lang="en-US" b="1" dirty="0" smtClean="0"/>
              <a:t> </a:t>
            </a:r>
            <a:r>
              <a:rPr lang="en-US" b="1" dirty="0" err="1" smtClean="0"/>
              <a:t>kapi</a:t>
            </a:r>
            <a:endParaRPr lang="en-US" b="1" dirty="0" smtClean="0"/>
          </a:p>
          <a:p>
            <a:r>
              <a:rPr lang="en-US" b="1" i="1" dirty="0" err="1" smtClean="0"/>
              <a:t>Izdvajanje</a:t>
            </a:r>
            <a:r>
              <a:rPr lang="en-US" b="1" i="1" dirty="0" smtClean="0"/>
              <a:t> </a:t>
            </a:r>
            <a:r>
              <a:rPr lang="en-US" b="1" i="1" dirty="0" err="1" smtClean="0"/>
              <a:t>kapi</a:t>
            </a:r>
            <a:r>
              <a:rPr lang="en-US" b="1" i="1" dirty="0" smtClean="0"/>
              <a:t> </a:t>
            </a:r>
            <a:r>
              <a:rPr lang="en-US" b="1" i="1" dirty="0" err="1" smtClean="0"/>
              <a:t>dispergovane</a:t>
            </a:r>
            <a:r>
              <a:rPr lang="en-US" b="1" i="1" dirty="0" smtClean="0"/>
              <a:t> faze (creaming)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Ireverzibilni</a:t>
            </a:r>
            <a:endParaRPr lang="en-US" b="1" dirty="0" smtClean="0"/>
          </a:p>
          <a:p>
            <a:r>
              <a:rPr lang="en-US" b="1" dirty="0" err="1" smtClean="0"/>
              <a:t>Koalescencija</a:t>
            </a:r>
            <a:endParaRPr lang="en-US" b="1" dirty="0" smtClean="0"/>
          </a:p>
          <a:p>
            <a:r>
              <a:rPr lang="en-US" b="1" dirty="0" err="1" smtClean="0"/>
              <a:t>Separacija</a:t>
            </a:r>
            <a:r>
              <a:rPr lang="en-US" b="1" dirty="0" smtClean="0"/>
              <a:t> </a:t>
            </a:r>
            <a:r>
              <a:rPr lang="en-US" b="1" dirty="0" err="1" smtClean="0"/>
              <a:t>faza</a:t>
            </a:r>
            <a:endParaRPr lang="en-US" b="1" dirty="0" smtClean="0"/>
          </a:p>
          <a:p>
            <a:r>
              <a:rPr lang="en-US" b="1" dirty="0" err="1" smtClean="0"/>
              <a:t>Inverzija</a:t>
            </a:r>
            <a:r>
              <a:rPr lang="en-US" b="1" dirty="0" smtClean="0"/>
              <a:t> </a:t>
            </a:r>
            <a:r>
              <a:rPr lang="en-US" b="1" dirty="0" err="1" smtClean="0"/>
              <a:t>faza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Hemiska stabilizacija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u </a:t>
            </a:r>
            <a:r>
              <a:rPr lang="en-US" b="1" i="1" dirty="0" err="1" smtClean="0"/>
              <a:t>uljanoj</a:t>
            </a:r>
            <a:r>
              <a:rPr lang="en-US" b="1" i="1" dirty="0" smtClean="0"/>
              <a:t> </a:t>
            </a:r>
            <a:r>
              <a:rPr lang="en-US" b="1" i="1" dirty="0" err="1" smtClean="0"/>
              <a:t>fazi</a:t>
            </a:r>
            <a:r>
              <a:rPr lang="en-US" b="1" i="1" dirty="0" smtClean="0"/>
              <a:t>: </a:t>
            </a:r>
          </a:p>
          <a:p>
            <a:r>
              <a:rPr lang="en-US" dirty="0" err="1" smtClean="0"/>
              <a:t>peroksidacija</a:t>
            </a:r>
            <a:r>
              <a:rPr lang="en-US" dirty="0" smtClean="0"/>
              <a:t> </a:t>
            </a:r>
            <a:r>
              <a:rPr lang="en-US" dirty="0" err="1" smtClean="0"/>
              <a:t>nezasićenih</a:t>
            </a:r>
            <a:r>
              <a:rPr lang="en-US" dirty="0" smtClean="0"/>
              <a:t> </a:t>
            </a:r>
            <a:r>
              <a:rPr lang="en-US" dirty="0" err="1" smtClean="0"/>
              <a:t>masnih</a:t>
            </a:r>
            <a:r>
              <a:rPr lang="en-US" dirty="0" smtClean="0"/>
              <a:t> </a:t>
            </a:r>
            <a:r>
              <a:rPr lang="en-US" dirty="0" err="1" smtClean="0"/>
              <a:t>kiselina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triglicerida</a:t>
            </a:r>
            <a:r>
              <a:rPr lang="en-US" dirty="0" smtClean="0"/>
              <a:t> –</a:t>
            </a:r>
          </a:p>
          <a:p>
            <a:endParaRPr lang="en-US" dirty="0" smtClean="0"/>
          </a:p>
          <a:p>
            <a:r>
              <a:rPr lang="it-IT" dirty="0" smtClean="0"/>
              <a:t>-</a:t>
            </a:r>
            <a:r>
              <a:rPr lang="it-IT" i="1" dirty="0" smtClean="0"/>
              <a:t>da se infuzioni sistemi zaštite od svetlosti, </a:t>
            </a:r>
          </a:p>
          <a:p>
            <a:r>
              <a:rPr lang="en-US" i="1" dirty="0" smtClean="0"/>
              <a:t>-</a:t>
            </a:r>
            <a:r>
              <a:rPr lang="en-US" i="1" dirty="0" err="1" smtClean="0"/>
              <a:t>da</a:t>
            </a:r>
            <a:r>
              <a:rPr lang="en-US" i="1" dirty="0" smtClean="0"/>
              <a:t> se </a:t>
            </a:r>
            <a:r>
              <a:rPr lang="en-US" i="1" dirty="0" err="1" smtClean="0"/>
              <a:t>pripremljene</a:t>
            </a:r>
            <a:r>
              <a:rPr lang="en-US" i="1" dirty="0" smtClean="0"/>
              <a:t> </a:t>
            </a:r>
            <a:r>
              <a:rPr lang="en-US" i="1" dirty="0" err="1" smtClean="0"/>
              <a:t>smeše</a:t>
            </a:r>
            <a:r>
              <a:rPr lang="en-US" i="1" dirty="0" smtClean="0"/>
              <a:t> </a:t>
            </a:r>
            <a:r>
              <a:rPr lang="en-US" i="1" dirty="0" err="1" smtClean="0"/>
              <a:t>čuvaju</a:t>
            </a:r>
            <a:r>
              <a:rPr lang="en-US" i="1" dirty="0" smtClean="0"/>
              <a:t> </a:t>
            </a:r>
            <a:r>
              <a:rPr lang="en-US" i="1" dirty="0" err="1" smtClean="0"/>
              <a:t>na</a:t>
            </a:r>
            <a:r>
              <a:rPr lang="en-US" i="1" dirty="0" smtClean="0"/>
              <a:t> </a:t>
            </a:r>
            <a:r>
              <a:rPr lang="en-US" i="1" dirty="0" err="1" smtClean="0"/>
              <a:t>niskim</a:t>
            </a:r>
            <a:r>
              <a:rPr lang="en-US" i="1" dirty="0" smtClean="0"/>
              <a:t> </a:t>
            </a:r>
            <a:r>
              <a:rPr lang="en-US" i="1" dirty="0" err="1" smtClean="0"/>
              <a:t>temperaturama</a:t>
            </a:r>
            <a:endParaRPr lang="en-US" i="1" dirty="0" smtClean="0"/>
          </a:p>
          <a:p>
            <a:r>
              <a:rPr lang="en-US" b="1" i="1" dirty="0" err="1" smtClean="0"/>
              <a:t>hidrolizafosfolipida–toksičnost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Hemiska stabilizacija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u </a:t>
            </a:r>
            <a:r>
              <a:rPr lang="en-US" b="1" i="1" dirty="0" err="1" smtClean="0"/>
              <a:t>vodenoj</a:t>
            </a:r>
            <a:r>
              <a:rPr lang="en-US" b="1" i="1" dirty="0" smtClean="0"/>
              <a:t> </a:t>
            </a:r>
            <a:r>
              <a:rPr lang="en-US" b="1" i="1" dirty="0" err="1" smtClean="0"/>
              <a:t>fazi</a:t>
            </a:r>
            <a:r>
              <a:rPr lang="en-US" b="1" i="1" dirty="0" smtClean="0"/>
              <a:t>:</a:t>
            </a:r>
          </a:p>
          <a:p>
            <a:r>
              <a:rPr lang="en-US" dirty="0" err="1" smtClean="0"/>
              <a:t>precipitacija</a:t>
            </a:r>
            <a:r>
              <a:rPr lang="en-US" dirty="0" smtClean="0"/>
              <a:t> </a:t>
            </a:r>
            <a:r>
              <a:rPr lang="en-US" dirty="0" err="1" smtClean="0"/>
              <a:t>kalcijuma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fosfata</a:t>
            </a:r>
            <a:r>
              <a:rPr lang="en-US" dirty="0" smtClean="0"/>
              <a:t> -pH</a:t>
            </a:r>
          </a:p>
          <a:p>
            <a:r>
              <a:rPr lang="sv-SE" b="1" i="1" dirty="0" smtClean="0"/>
              <a:t>degradacija vitamina -svetlost, prisustvo elemenata u tragu, kvalitet plastike koja se koristi za ambalažu, kao i pH vrednost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Biološka stabilizacija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/>
              <a:t>Izrada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smeše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za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parenteralnu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ishranu</a:t>
            </a:r>
            <a:r>
              <a:rPr lang="sr-Latn-RS" b="1" i="1" dirty="0" smtClean="0"/>
              <a:t> </a:t>
            </a:r>
            <a:r>
              <a:rPr lang="en-US" b="1" i="1" dirty="0" smtClean="0"/>
              <a:t>se </a:t>
            </a:r>
            <a:r>
              <a:rPr lang="en-US" b="1" i="1" dirty="0" err="1" smtClean="0"/>
              <a:t>sastoji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iz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niza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postupaka,usled</a:t>
            </a:r>
            <a:r>
              <a:rPr lang="en-US" b="1" i="1" dirty="0" smtClean="0"/>
              <a:t> </a:t>
            </a:r>
            <a:r>
              <a:rPr lang="en-US" b="1" i="1" dirty="0" err="1" smtClean="0"/>
              <a:t>nepravilnog</a:t>
            </a:r>
            <a:r>
              <a:rPr lang="en-US" b="1" i="1" dirty="0" smtClean="0"/>
              <a:t> </a:t>
            </a:r>
            <a:r>
              <a:rPr lang="en-US" b="1" i="1" dirty="0" err="1" smtClean="0"/>
              <a:t>rada</a:t>
            </a:r>
            <a:r>
              <a:rPr lang="en-US" b="1" i="1" dirty="0" smtClean="0"/>
              <a:t> </a:t>
            </a:r>
            <a:r>
              <a:rPr lang="en-US" b="1" i="1" dirty="0" err="1" smtClean="0"/>
              <a:t>predstavlja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pogodnu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sredinu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za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kontaminaciju</a:t>
            </a:r>
            <a:r>
              <a:rPr lang="en-US" b="1" i="1" dirty="0" smtClean="0"/>
              <a:t>. </a:t>
            </a:r>
          </a:p>
          <a:p>
            <a:r>
              <a:rPr lang="en-US" b="1" i="1" dirty="0" err="1" smtClean="0"/>
              <a:t>Nepovoljan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uticajima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sobna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temperatura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koja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podstiče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proliferaciju</a:t>
            </a:r>
            <a:r>
              <a:rPr lang="sr-Latn-RS" b="1" i="1" dirty="0" smtClean="0"/>
              <a:t> </a:t>
            </a:r>
            <a:r>
              <a:rPr lang="en-US" b="1" i="1" dirty="0" err="1" smtClean="0"/>
              <a:t>bakterija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Parenteralna ishrana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Parenteralna ishrana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4248472" cy="273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		Kabiven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4752528" cy="301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6"/>
            <a:ext cx="15621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060848"/>
            <a:ext cx="2381250" cy="307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9850"/>
            <a:ext cx="3805386" cy="269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           		Cilj hranjenja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15616" y="2060848"/>
            <a:ext cx="705678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>
                <a:latin typeface="+mj-lt"/>
              </a:rPr>
              <a:t>Lečenje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i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prevencija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pothranjenosti</a:t>
            </a:r>
            <a:endParaRPr lang="sr-Latn-RS" sz="2400" b="1" dirty="0" smtClean="0">
              <a:latin typeface="+mj-lt"/>
            </a:endParaRPr>
          </a:p>
          <a:p>
            <a:endParaRPr lang="sr-Latn-RS" sz="24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>
                <a:latin typeface="+mj-lt"/>
              </a:rPr>
              <a:t>Primena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ili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nadokna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da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neophodnih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hranljivih</a:t>
            </a:r>
            <a:r>
              <a:rPr lang="sr-Latn-R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materija</a:t>
            </a:r>
            <a:endParaRPr lang="en-US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Uloga medicinske sestre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5536" y="2274838"/>
            <a:ext cx="82089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sv-SE" sz="2400" b="1" i="1" dirty="0"/>
              <a:t>Toaleta mesta insercije centralnog venskog katetera</a:t>
            </a:r>
          </a:p>
          <a:p>
            <a:pPr>
              <a:buFont typeface="Arial" pitchFamily="34" charset="0"/>
              <a:buChar char="•"/>
            </a:pPr>
            <a:r>
              <a:rPr lang="en-US" sz="2400" b="1" i="1" dirty="0" err="1" smtClean="0"/>
              <a:t>Održavanje</a:t>
            </a:r>
            <a:r>
              <a:rPr lang="en-US" sz="2400" b="1" i="1" dirty="0" smtClean="0"/>
              <a:t> </a:t>
            </a:r>
            <a:r>
              <a:rPr lang="en-US" sz="2400" b="1" i="1" dirty="0" err="1"/>
              <a:t>prohodnosti</a:t>
            </a:r>
            <a:r>
              <a:rPr lang="en-US" sz="2400" b="1" i="1" dirty="0"/>
              <a:t> </a:t>
            </a:r>
            <a:r>
              <a:rPr lang="en-US" sz="2400" b="1" i="1" dirty="0" err="1"/>
              <a:t>centralnog</a:t>
            </a:r>
            <a:r>
              <a:rPr lang="en-US" sz="2400" b="1" i="1" dirty="0"/>
              <a:t> </a:t>
            </a:r>
            <a:r>
              <a:rPr lang="en-US" sz="2400" b="1" i="1" dirty="0" err="1"/>
              <a:t>venskog</a:t>
            </a:r>
            <a:r>
              <a:rPr lang="en-US" sz="2400" b="1" i="1" dirty="0"/>
              <a:t> </a:t>
            </a:r>
            <a:r>
              <a:rPr lang="en-US" sz="2400" b="1" i="1" dirty="0" err="1"/>
              <a:t>katetera</a:t>
            </a:r>
            <a:endParaRPr lang="en-US" sz="2400" b="1" i="1" dirty="0"/>
          </a:p>
          <a:p>
            <a:pPr>
              <a:buFont typeface="Wingdings" pitchFamily="2" charset="2"/>
              <a:buChar char="§"/>
            </a:pPr>
            <a:r>
              <a:rPr lang="en-US" sz="2400" b="1" i="1" dirty="0" smtClean="0"/>
              <a:t>Monitoring </a:t>
            </a:r>
            <a:r>
              <a:rPr lang="en-US" sz="2400" b="1" i="1" dirty="0" err="1"/>
              <a:t>rada</a:t>
            </a:r>
            <a:r>
              <a:rPr lang="en-US" sz="2400" b="1" i="1" dirty="0"/>
              <a:t> </a:t>
            </a:r>
            <a:r>
              <a:rPr lang="en-US" sz="2400" b="1" i="1" dirty="0" err="1"/>
              <a:t>infuzione</a:t>
            </a:r>
            <a:r>
              <a:rPr lang="en-US" sz="2400" b="1" i="1" dirty="0"/>
              <a:t> </a:t>
            </a:r>
            <a:r>
              <a:rPr lang="en-US" sz="2400" b="1" i="1" dirty="0" err="1"/>
              <a:t>pumpe</a:t>
            </a:r>
            <a:r>
              <a:rPr lang="en-US" sz="2400" b="1" i="1" dirty="0"/>
              <a:t> </a:t>
            </a:r>
            <a:r>
              <a:rPr lang="en-US" sz="2400" b="1" i="1" dirty="0" err="1"/>
              <a:t>i</a:t>
            </a:r>
            <a:r>
              <a:rPr lang="en-US" sz="2400" b="1" i="1" dirty="0"/>
              <a:t> </a:t>
            </a:r>
            <a:r>
              <a:rPr lang="en-US" sz="2400" b="1" i="1" dirty="0" err="1"/>
              <a:t>brzina</a:t>
            </a:r>
            <a:r>
              <a:rPr lang="en-US" sz="2400" b="1" i="1" dirty="0"/>
              <a:t> </a:t>
            </a:r>
            <a:r>
              <a:rPr lang="en-US" sz="2400" b="1" i="1" dirty="0" err="1"/>
              <a:t>protoka</a:t>
            </a:r>
            <a:r>
              <a:rPr lang="en-US" sz="2400" b="1" i="1" dirty="0"/>
              <a:t> </a:t>
            </a:r>
            <a:r>
              <a:rPr lang="en-US" sz="2400" b="1" i="1" dirty="0" err="1"/>
              <a:t>solucije</a:t>
            </a:r>
            <a:r>
              <a:rPr lang="en-US" sz="2400" b="1" i="1" dirty="0"/>
              <a:t> </a:t>
            </a:r>
            <a:r>
              <a:rPr lang="en-US" sz="2400" b="1" i="1" dirty="0" err="1"/>
              <a:t>za</a:t>
            </a:r>
            <a:r>
              <a:rPr lang="en-US" sz="2400" b="1" i="1" dirty="0"/>
              <a:t> TPI</a:t>
            </a:r>
          </a:p>
          <a:p>
            <a:pPr>
              <a:buFont typeface="Arial" pitchFamily="34" charset="0"/>
              <a:buChar char="•"/>
            </a:pPr>
            <a:r>
              <a:rPr lang="it-IT" sz="2400" b="1" dirty="0" smtClean="0"/>
              <a:t>Principi </a:t>
            </a:r>
            <a:r>
              <a:rPr lang="it-IT" sz="2400" b="1" dirty="0"/>
              <a:t>asepse pri TPI i PPI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			Zakljucak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3568" y="1720840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400" b="1" i="1" dirty="0" smtClean="0"/>
              <a:t>I </a:t>
            </a:r>
            <a:r>
              <a:rPr lang="en-US" sz="2400" b="1" i="1" dirty="0" err="1"/>
              <a:t>enteralnai</a:t>
            </a:r>
            <a:r>
              <a:rPr lang="en-US" sz="2400" b="1" i="1" dirty="0"/>
              <a:t> </a:t>
            </a:r>
            <a:r>
              <a:rPr lang="en-US" sz="2400" b="1" i="1" dirty="0" err="1" smtClean="0"/>
              <a:t>parenteralna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ishrana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mogu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biti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efikasne</a:t>
            </a:r>
            <a:r>
              <a:rPr lang="sr-Latn-RS" sz="2400" b="1" i="1" dirty="0" smtClean="0"/>
              <a:t> </a:t>
            </a:r>
            <a:r>
              <a:rPr lang="en-US" sz="2400" b="1" i="1" dirty="0" smtClean="0"/>
              <a:t>u </a:t>
            </a:r>
            <a:r>
              <a:rPr lang="en-US" sz="2400" b="1" i="1" dirty="0" err="1" smtClean="0"/>
              <a:t>nutritivnoj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terapijii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treba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ih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primenjivati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što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ranije</a:t>
            </a:r>
            <a:r>
              <a:rPr lang="en-US" sz="2400" b="1" i="1" dirty="0" smtClean="0"/>
              <a:t>.</a:t>
            </a:r>
            <a:endParaRPr lang="sr-Latn-RS" sz="2400" b="1" i="1" dirty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R</a:t>
            </a:r>
            <a:r>
              <a:rPr lang="en-US" sz="2400" b="1" i="1" dirty="0" err="1" smtClean="0"/>
              <a:t>ana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adekvatna</a:t>
            </a:r>
            <a:endParaRPr lang="sr-Latn-RS" sz="24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i="1" dirty="0" err="1" smtClean="0"/>
              <a:t>Nutritivna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terpija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bolesnika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ima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direktan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uticaj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ishod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lečenja</a:t>
            </a:r>
            <a:r>
              <a:rPr lang="en-US" sz="2400" b="1" i="1" dirty="0" smtClean="0"/>
              <a:t>.</a:t>
            </a:r>
            <a:endParaRPr lang="sr-Latn-RS" sz="24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i="1" dirty="0" err="1" smtClean="0"/>
              <a:t>Ona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smanjuje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sistemske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efekte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hipermetabolizma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prevenira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katabolizam</a:t>
            </a:r>
            <a:r>
              <a:rPr lang="en-US" sz="2400" b="1" i="1" dirty="0"/>
              <a:t>, </a:t>
            </a:r>
            <a:r>
              <a:rPr lang="en-US" sz="2400" b="1" i="1" dirty="0" err="1" smtClean="0"/>
              <a:t>čuva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nivo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proteina</a:t>
            </a:r>
            <a:r>
              <a:rPr lang="en-US" sz="2400" b="1" i="1" dirty="0"/>
              <a:t>, </a:t>
            </a:r>
            <a:r>
              <a:rPr lang="en-US" sz="2400" b="1" i="1" dirty="0" err="1"/>
              <a:t>mišićnu</a:t>
            </a:r>
            <a:r>
              <a:rPr lang="en-US" sz="2400" b="1" i="1" dirty="0"/>
              <a:t> </a:t>
            </a:r>
            <a:r>
              <a:rPr lang="en-US" sz="2400" b="1" i="1" dirty="0" err="1"/>
              <a:t>masui</a:t>
            </a:r>
            <a:r>
              <a:rPr lang="en-US" sz="2400" b="1" i="1" dirty="0"/>
              <a:t> </a:t>
            </a:r>
            <a:r>
              <a:rPr lang="en-US" sz="2400" b="1" i="1" dirty="0" err="1" smtClean="0"/>
              <a:t>imuni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odgovor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organizma</a:t>
            </a:r>
            <a:r>
              <a:rPr lang="en-US" sz="2400" b="1" i="1" dirty="0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Poremečaj usled malnutricije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1582341"/>
            <a:ext cx="828092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K</a:t>
            </a:r>
            <a:r>
              <a:rPr lang="en-US" sz="2000" b="1" i="1" dirty="0" err="1" smtClean="0"/>
              <a:t>ardiovaskularn</a:t>
            </a:r>
            <a:r>
              <a:rPr lang="sr-Latn-RS" sz="2000" b="1" i="1" dirty="0" smtClean="0"/>
              <a:t>i </a:t>
            </a:r>
            <a:r>
              <a:rPr lang="en-US" sz="2000" b="1" i="1" dirty="0" err="1" smtClean="0"/>
              <a:t>sistem</a:t>
            </a:r>
            <a:endParaRPr lang="en-US" sz="2000" b="1" i="1" dirty="0"/>
          </a:p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Respiratorn</a:t>
            </a:r>
            <a:r>
              <a:rPr lang="en-US" sz="2000" b="1" i="1" dirty="0" err="1" smtClean="0"/>
              <a:t>i</a:t>
            </a:r>
            <a:r>
              <a:rPr lang="sr-Latn-RS" sz="2000" b="1" i="1" dirty="0" smtClean="0"/>
              <a:t> </a:t>
            </a:r>
            <a:r>
              <a:rPr lang="en-US" sz="2000" b="1" i="1" dirty="0" err="1" smtClean="0"/>
              <a:t>sistem</a:t>
            </a:r>
            <a:endParaRPr lang="en-US" sz="2000" b="1" i="1" dirty="0"/>
          </a:p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Digestivn</a:t>
            </a:r>
            <a:r>
              <a:rPr lang="en-US" sz="2000" b="1" i="1" dirty="0" err="1" smtClean="0"/>
              <a:t>i</a:t>
            </a:r>
            <a:r>
              <a:rPr lang="sr-Latn-RS" sz="2000" b="1" i="1" dirty="0" smtClean="0"/>
              <a:t> </a:t>
            </a:r>
            <a:r>
              <a:rPr lang="en-US" sz="2000" b="1" i="1" dirty="0" err="1" smtClean="0"/>
              <a:t>sistem</a:t>
            </a:r>
            <a:endParaRPr lang="en-US" sz="2000" b="1" i="1" dirty="0"/>
          </a:p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Imun</a:t>
            </a:r>
            <a:r>
              <a:rPr lang="en-US" sz="2000" b="1" i="1" dirty="0" err="1" smtClean="0"/>
              <a:t>i</a:t>
            </a:r>
            <a:r>
              <a:rPr lang="sr-Latn-RS" sz="2000" b="1" i="1" dirty="0" smtClean="0"/>
              <a:t> </a:t>
            </a:r>
            <a:r>
              <a:rPr lang="en-US" sz="2000" b="1" i="1" dirty="0" err="1" smtClean="0"/>
              <a:t>odgovor</a:t>
            </a:r>
            <a:r>
              <a:rPr lang="en-US" sz="2000" b="1" i="1" dirty="0" smtClean="0"/>
              <a:t> </a:t>
            </a:r>
            <a:r>
              <a:rPr lang="en-US" sz="2000" b="1" i="1" dirty="0" err="1"/>
              <a:t>organizma</a:t>
            </a:r>
            <a:endParaRPr lang="en-US" sz="2000" b="1" i="1" dirty="0"/>
          </a:p>
          <a:p>
            <a:pPr>
              <a:buFont typeface="Arial" pitchFamily="34" charset="0"/>
              <a:buChar char="•"/>
            </a:pPr>
            <a:r>
              <a:rPr lang="en-US" sz="2000" b="1" i="1" dirty="0" err="1"/>
              <a:t>Malnutricija</a:t>
            </a:r>
            <a:r>
              <a:rPr lang="en-US" sz="2000" b="1" i="1" dirty="0"/>
              <a:t> </a:t>
            </a:r>
            <a:r>
              <a:rPr lang="en-US" sz="2000" b="1" i="1" dirty="0" err="1"/>
              <a:t>mora</a:t>
            </a:r>
            <a:r>
              <a:rPr lang="en-US" sz="2000" b="1" i="1" dirty="0"/>
              <a:t> </a:t>
            </a:r>
            <a:r>
              <a:rPr lang="en-US" sz="2000" b="1" i="1" dirty="0" err="1"/>
              <a:t>da</a:t>
            </a:r>
            <a:r>
              <a:rPr lang="en-US" sz="2000" b="1" i="1" dirty="0"/>
              <a:t> se </a:t>
            </a:r>
            <a:r>
              <a:rPr lang="en-US" sz="2000" b="1" i="1" dirty="0" err="1"/>
              <a:t>koriguje</a:t>
            </a:r>
            <a:r>
              <a:rPr lang="en-US" sz="2000" b="1" i="1" dirty="0"/>
              <a:t> </a:t>
            </a:r>
            <a:r>
              <a:rPr lang="en-US" sz="2000" b="1" i="1" dirty="0" err="1"/>
              <a:t>tačno</a:t>
            </a:r>
            <a:r>
              <a:rPr lang="en-US" sz="2000" b="1" i="1" dirty="0"/>
              <a:t> </a:t>
            </a:r>
            <a:r>
              <a:rPr lang="en-US" sz="2000" b="1" i="1" dirty="0" err="1"/>
              <a:t>proračunatim</a:t>
            </a:r>
            <a:r>
              <a:rPr lang="en-US" sz="2000" b="1" i="1" dirty="0"/>
              <a:t> </a:t>
            </a:r>
            <a:r>
              <a:rPr lang="en-US" sz="2000" b="1" i="1" dirty="0" err="1"/>
              <a:t>unosom</a:t>
            </a:r>
            <a:r>
              <a:rPr lang="en-US" sz="2000" b="1" i="1" dirty="0"/>
              <a:t> </a:t>
            </a:r>
            <a:r>
              <a:rPr lang="en-US" sz="2000" b="1" i="1" dirty="0" err="1"/>
              <a:t>hranljivih</a:t>
            </a:r>
            <a:r>
              <a:rPr lang="en-US" sz="2000" b="1" i="1" dirty="0"/>
              <a:t> </a:t>
            </a:r>
            <a:r>
              <a:rPr lang="en-US" sz="2000" b="1" i="1" dirty="0" err="1"/>
              <a:t>materija,enteralnim</a:t>
            </a:r>
            <a:r>
              <a:rPr lang="en-US" sz="2000" b="1" i="1" dirty="0"/>
              <a:t> </a:t>
            </a:r>
            <a:r>
              <a:rPr lang="en-US" sz="2000" b="1" i="1" dirty="0" err="1"/>
              <a:t>ili</a:t>
            </a:r>
            <a:r>
              <a:rPr lang="en-US" sz="2000" b="1" i="1" dirty="0"/>
              <a:t> </a:t>
            </a:r>
            <a:r>
              <a:rPr lang="en-US" sz="2000" b="1" i="1" dirty="0" err="1"/>
              <a:t>parenteralnim</a:t>
            </a:r>
            <a:r>
              <a:rPr lang="en-US" sz="2000" b="1" i="1" dirty="0"/>
              <a:t> </a:t>
            </a:r>
            <a:r>
              <a:rPr lang="en-US" sz="2000" b="1" i="1" dirty="0" err="1"/>
              <a:t>putem</a:t>
            </a:r>
            <a:r>
              <a:rPr lang="en-US" sz="2000" b="1" i="1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b="1" i="1" dirty="0" err="1"/>
              <a:t>Ishrana</a:t>
            </a:r>
            <a:r>
              <a:rPr lang="en-US" sz="2000" b="1" i="1" dirty="0"/>
              <a:t> </a:t>
            </a:r>
            <a:r>
              <a:rPr lang="en-US" sz="2000" b="1" i="1" dirty="0" err="1"/>
              <a:t>bolesnih</a:t>
            </a:r>
            <a:r>
              <a:rPr lang="en-US" sz="2000" b="1" i="1" dirty="0"/>
              <a:t> se </a:t>
            </a:r>
            <a:r>
              <a:rPr lang="en-US" sz="2000" b="1" i="1" dirty="0" err="1"/>
              <a:t>kvalitativno</a:t>
            </a:r>
            <a:r>
              <a:rPr lang="en-US" sz="2000" b="1" i="1" dirty="0"/>
              <a:t> ne </a:t>
            </a:r>
            <a:r>
              <a:rPr lang="en-US" sz="2000" b="1" i="1" dirty="0" err="1"/>
              <a:t>razlikuje</a:t>
            </a:r>
            <a:r>
              <a:rPr lang="en-US" sz="2000" b="1" i="1" dirty="0"/>
              <a:t> </a:t>
            </a:r>
            <a:r>
              <a:rPr lang="en-US" sz="2000" b="1" i="1" dirty="0" err="1"/>
              <a:t>od</a:t>
            </a:r>
            <a:r>
              <a:rPr lang="en-US" sz="2000" b="1" i="1" dirty="0"/>
              <a:t> </a:t>
            </a:r>
            <a:r>
              <a:rPr lang="en-US" sz="2000" b="1" i="1" dirty="0" err="1"/>
              <a:t>ishrane</a:t>
            </a:r>
            <a:r>
              <a:rPr lang="en-US" sz="2000" b="1" i="1" dirty="0"/>
              <a:t> </a:t>
            </a:r>
            <a:r>
              <a:rPr lang="en-US" sz="2000" b="1" i="1" dirty="0" err="1"/>
              <a:t>zdravih</a:t>
            </a:r>
            <a:r>
              <a:rPr lang="en-US" sz="2000" b="1" i="1" dirty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en-US" sz="2000" b="1" i="1" dirty="0"/>
              <a:t>NAČIN </a:t>
            </a:r>
            <a:r>
              <a:rPr lang="en-US" sz="2000" b="1" i="1" dirty="0" err="1"/>
              <a:t>hranjenja</a:t>
            </a:r>
            <a:r>
              <a:rPr lang="en-US" sz="2000" b="1" i="1" dirty="0"/>
              <a:t> je </a:t>
            </a:r>
            <a:r>
              <a:rPr lang="en-US" sz="2000" b="1" i="1" dirty="0" err="1"/>
              <a:t>faktor</a:t>
            </a:r>
            <a:r>
              <a:rPr lang="en-US" sz="2000" b="1" i="1" dirty="0"/>
              <a:t> </a:t>
            </a:r>
            <a:r>
              <a:rPr lang="en-US" sz="2000" b="1" i="1" dirty="0" err="1"/>
              <a:t>koji</a:t>
            </a:r>
            <a:r>
              <a:rPr lang="en-US" sz="2000" b="1" i="1" dirty="0"/>
              <a:t> </a:t>
            </a:r>
            <a:r>
              <a:rPr lang="en-US" sz="2000" b="1" i="1" dirty="0" err="1"/>
              <a:t>ih</a:t>
            </a:r>
            <a:r>
              <a:rPr lang="en-US" sz="2000" b="1" i="1" dirty="0"/>
              <a:t> </a:t>
            </a:r>
            <a:r>
              <a:rPr lang="en-US" sz="2000" b="1" i="1" dirty="0" err="1"/>
              <a:t>razdvaja</a:t>
            </a:r>
            <a:r>
              <a:rPr lang="en-US" sz="2000" b="1" i="1" dirty="0"/>
              <a:t>.</a:t>
            </a:r>
            <a:endParaRPr lang="en-US" sz="2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Posledica malnutricija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1997839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organske</a:t>
            </a:r>
            <a:r>
              <a:rPr lang="en-US" sz="2400" dirty="0" smtClean="0"/>
              <a:t> </a:t>
            </a:r>
            <a:r>
              <a:rPr lang="en-US" sz="2400" dirty="0" err="1"/>
              <a:t>disfunkcije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oslabljenost</a:t>
            </a:r>
            <a:r>
              <a:rPr lang="en-US" sz="2400" dirty="0" smtClean="0"/>
              <a:t> </a:t>
            </a:r>
            <a:r>
              <a:rPr lang="en-US" sz="2400" dirty="0" err="1"/>
              <a:t>skeletne</a:t>
            </a:r>
            <a:r>
              <a:rPr lang="en-US" sz="2400" dirty="0"/>
              <a:t> </a:t>
            </a:r>
            <a:r>
              <a:rPr lang="en-US" sz="2400" dirty="0" err="1"/>
              <a:t>muskulature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oslabljena</a:t>
            </a:r>
            <a:r>
              <a:rPr lang="en-US" sz="2400" dirty="0" smtClean="0"/>
              <a:t> </a:t>
            </a:r>
            <a:r>
              <a:rPr lang="en-US" sz="2400" dirty="0" err="1"/>
              <a:t>reproduktivna</a:t>
            </a:r>
            <a:r>
              <a:rPr lang="en-US" sz="2400" dirty="0"/>
              <a:t> </a:t>
            </a:r>
            <a:r>
              <a:rPr lang="en-US" sz="2400" dirty="0" err="1"/>
              <a:t>moć</a:t>
            </a:r>
            <a:r>
              <a:rPr lang="en-US" sz="2400" dirty="0"/>
              <a:t> </a:t>
            </a:r>
            <a:r>
              <a:rPr lang="en-US" sz="2400" dirty="0" err="1"/>
              <a:t>ćelija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gastrointestinalna</a:t>
            </a:r>
            <a:r>
              <a:rPr lang="en-US" sz="2400" dirty="0" smtClean="0"/>
              <a:t> </a:t>
            </a:r>
            <a:r>
              <a:rPr lang="en-US" sz="2400" dirty="0" err="1"/>
              <a:t>atrofija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poremećaj</a:t>
            </a:r>
            <a:r>
              <a:rPr lang="en-US" sz="2400" dirty="0" smtClean="0"/>
              <a:t> </a:t>
            </a:r>
            <a:r>
              <a:rPr lang="en-US" sz="2400" dirty="0" err="1"/>
              <a:t>motiliteta</a:t>
            </a:r>
            <a:r>
              <a:rPr lang="en-US" sz="2400" dirty="0"/>
              <a:t> </a:t>
            </a:r>
            <a:r>
              <a:rPr lang="en-US" sz="2400" dirty="0" err="1"/>
              <a:t>creva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narušen</a:t>
            </a:r>
            <a:r>
              <a:rPr lang="en-US" sz="2400" dirty="0" smtClean="0"/>
              <a:t> </a:t>
            </a:r>
            <a:r>
              <a:rPr lang="en-US" sz="2400" dirty="0" err="1"/>
              <a:t>integritet</a:t>
            </a:r>
            <a:r>
              <a:rPr lang="en-US" sz="2400" dirty="0"/>
              <a:t> </a:t>
            </a:r>
            <a:r>
              <a:rPr lang="en-US" sz="2400" dirty="0" err="1"/>
              <a:t>ćelijske</a:t>
            </a:r>
            <a:r>
              <a:rPr lang="en-US" sz="2400" dirty="0"/>
              <a:t> membrane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nedostatak</a:t>
            </a:r>
            <a:r>
              <a:rPr lang="en-US" sz="2400" dirty="0" smtClean="0"/>
              <a:t> </a:t>
            </a:r>
            <a:r>
              <a:rPr lang="en-US" sz="2400" dirty="0" err="1"/>
              <a:t>enzima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smanjen</a:t>
            </a:r>
            <a:r>
              <a:rPr lang="en-US" sz="2400" dirty="0" smtClean="0"/>
              <a:t> </a:t>
            </a:r>
            <a:r>
              <a:rPr lang="en-US" sz="2400" dirty="0" err="1"/>
              <a:t>imuni</a:t>
            </a:r>
            <a:r>
              <a:rPr lang="en-US" sz="2400" dirty="0"/>
              <a:t> </a:t>
            </a:r>
            <a:r>
              <a:rPr lang="en-US" sz="2400" dirty="0" err="1"/>
              <a:t>odgovor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smanjena</a:t>
            </a:r>
            <a:r>
              <a:rPr lang="en-US" sz="2400" dirty="0" smtClean="0"/>
              <a:t> </a:t>
            </a:r>
            <a:r>
              <a:rPr lang="en-US" sz="2400" dirty="0" err="1"/>
              <a:t>sinteza</a:t>
            </a:r>
            <a:r>
              <a:rPr lang="en-US" sz="2400" dirty="0"/>
              <a:t> </a:t>
            </a:r>
            <a:r>
              <a:rPr lang="en-US" sz="2400" dirty="0" err="1"/>
              <a:t>kolagena</a:t>
            </a:r>
            <a:r>
              <a:rPr lang="en-US" sz="2400" dirty="0"/>
              <a:t> </a:t>
            </a:r>
            <a:r>
              <a:rPr lang="en-US" sz="2400" b="1" i="1" dirty="0"/>
              <a:t>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sr-Latn-RS" dirty="0" smtClean="0"/>
              <a:t>rincipi arteficijalne ishrane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1997838"/>
            <a:ext cx="813690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pravilan</a:t>
            </a:r>
            <a:r>
              <a:rPr lang="en-US" sz="2400" dirty="0" smtClean="0"/>
              <a:t> </a:t>
            </a:r>
            <a:r>
              <a:rPr lang="en-US" sz="2400" dirty="0" err="1"/>
              <a:t>izbor</a:t>
            </a:r>
            <a:r>
              <a:rPr lang="en-US" sz="2400" dirty="0"/>
              <a:t> </a:t>
            </a:r>
            <a:r>
              <a:rPr lang="en-US" sz="2400" dirty="0" err="1"/>
              <a:t>bolesnika</a:t>
            </a:r>
            <a:r>
              <a:rPr lang="en-US" sz="2400" dirty="0"/>
              <a:t> </a:t>
            </a:r>
            <a:r>
              <a:rPr lang="en-US" sz="2400" i="1" dirty="0"/>
              <a:t>(</a:t>
            </a:r>
            <a:r>
              <a:rPr lang="en-US" sz="2400" i="1" dirty="0" err="1"/>
              <a:t>lekar</a:t>
            </a:r>
            <a:r>
              <a:rPr lang="en-US" sz="2400" i="1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proračun</a:t>
            </a:r>
            <a:r>
              <a:rPr lang="en-US" sz="2400" dirty="0" smtClean="0"/>
              <a:t> </a:t>
            </a:r>
            <a:r>
              <a:rPr lang="en-US" sz="2400" dirty="0" err="1"/>
              <a:t>potreba</a:t>
            </a:r>
            <a:r>
              <a:rPr lang="en-US" sz="2400" i="1" dirty="0"/>
              <a:t>(</a:t>
            </a:r>
            <a:r>
              <a:rPr lang="en-US" sz="2400" i="1" dirty="0" err="1"/>
              <a:t>lekar</a:t>
            </a:r>
            <a:r>
              <a:rPr lang="en-US" sz="2400" i="1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izbor</a:t>
            </a:r>
            <a:r>
              <a:rPr lang="en-US" sz="2400" dirty="0" smtClean="0"/>
              <a:t> </a:t>
            </a:r>
            <a:r>
              <a:rPr lang="en-US" sz="2400" dirty="0" err="1"/>
              <a:t>adekvatnog</a:t>
            </a:r>
            <a:r>
              <a:rPr lang="en-US" sz="2400" dirty="0"/>
              <a:t> </a:t>
            </a:r>
            <a:r>
              <a:rPr lang="en-US" sz="2400" dirty="0" err="1"/>
              <a:t>načina</a:t>
            </a:r>
            <a:r>
              <a:rPr lang="en-US" sz="2400" dirty="0"/>
              <a:t> </a:t>
            </a:r>
            <a:r>
              <a:rPr lang="en-US" sz="2400" dirty="0" err="1"/>
              <a:t>hranjenja</a:t>
            </a:r>
            <a:r>
              <a:rPr lang="en-US" sz="2400" i="1" dirty="0"/>
              <a:t>(</a:t>
            </a:r>
            <a:r>
              <a:rPr lang="en-US" sz="2400" i="1" dirty="0" err="1"/>
              <a:t>lekar</a:t>
            </a:r>
            <a:r>
              <a:rPr lang="en-US" sz="2400" i="1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it-IT" sz="2400" i="1" dirty="0" smtClean="0"/>
              <a:t>priprema </a:t>
            </a:r>
            <a:r>
              <a:rPr lang="it-IT" sz="2400" i="1" dirty="0"/>
              <a:t>enteralne / parenteralne ishrane (sestra)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svakodnevno</a:t>
            </a:r>
            <a:r>
              <a:rPr lang="en-US" sz="2400" dirty="0" smtClean="0"/>
              <a:t> </a:t>
            </a:r>
            <a:r>
              <a:rPr lang="en-US" sz="2400" dirty="0" err="1"/>
              <a:t>praćenje</a:t>
            </a:r>
            <a:r>
              <a:rPr lang="en-US" sz="2400" dirty="0"/>
              <a:t> </a:t>
            </a:r>
            <a:r>
              <a:rPr lang="en-US" sz="2400" dirty="0" err="1"/>
              <a:t>bolesnika</a:t>
            </a:r>
            <a:r>
              <a:rPr lang="en-US" sz="2400" i="1" dirty="0"/>
              <a:t>(</a:t>
            </a:r>
            <a:r>
              <a:rPr lang="en-US" sz="2400" i="1" dirty="0" err="1"/>
              <a:t>sestra</a:t>
            </a:r>
            <a:r>
              <a:rPr lang="en-US" sz="2400" i="1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uočavanje</a:t>
            </a:r>
            <a:r>
              <a:rPr lang="en-US" sz="2400" dirty="0" smtClean="0"/>
              <a:t> </a:t>
            </a:r>
            <a:r>
              <a:rPr lang="en-US" sz="2400" dirty="0" err="1"/>
              <a:t>neželjenih</a:t>
            </a:r>
            <a:r>
              <a:rPr lang="en-US" sz="2400" dirty="0"/>
              <a:t> </a:t>
            </a:r>
            <a:r>
              <a:rPr lang="en-US" sz="2400" dirty="0" err="1"/>
              <a:t>efekata</a:t>
            </a:r>
            <a:r>
              <a:rPr lang="en-US" sz="2400" dirty="0"/>
              <a:t> </a:t>
            </a:r>
            <a:r>
              <a:rPr lang="en-US" sz="2400" i="1" dirty="0" err="1"/>
              <a:t>i</a:t>
            </a:r>
            <a:r>
              <a:rPr lang="en-US" sz="2400" i="1" dirty="0"/>
              <a:t> </a:t>
            </a:r>
            <a:r>
              <a:rPr lang="en-US" sz="2400" i="1" dirty="0" err="1"/>
              <a:t>komplikacija</a:t>
            </a:r>
            <a:r>
              <a:rPr lang="en-US" sz="2400" i="1" dirty="0"/>
              <a:t>(</a:t>
            </a:r>
            <a:r>
              <a:rPr lang="en-US" sz="2400" i="1" dirty="0" err="1"/>
              <a:t>sestra</a:t>
            </a:r>
            <a:r>
              <a:rPr lang="en-US" sz="2400" i="1" dirty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i="1" dirty="0" err="1" smtClean="0"/>
              <a:t>izmena</a:t>
            </a:r>
            <a:r>
              <a:rPr lang="en-US" sz="2400" i="1" dirty="0" smtClean="0"/>
              <a:t> </a:t>
            </a:r>
            <a:r>
              <a:rPr lang="en-US" sz="2400" i="1" dirty="0" err="1"/>
              <a:t>oblika</a:t>
            </a:r>
            <a:r>
              <a:rPr lang="en-US" sz="2400" i="1" dirty="0"/>
              <a:t> </a:t>
            </a:r>
            <a:r>
              <a:rPr lang="en-US" sz="2400" i="1" dirty="0" err="1"/>
              <a:t>hranjenja</a:t>
            </a:r>
            <a:r>
              <a:rPr lang="en-US" sz="2400" i="1" dirty="0"/>
              <a:t>(</a:t>
            </a:r>
            <a:r>
              <a:rPr lang="en-US" sz="2400" i="1" dirty="0" err="1"/>
              <a:t>lekar</a:t>
            </a:r>
            <a:endParaRPr lang="en-US" sz="2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Ciljevi arteficijalne ishrane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9552" y="2551837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vi-VN" dirty="0" smtClean="0"/>
              <a:t>unapređenje mentalnog i fizičkog stanja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 umanjenje štetnih efekata katabolizma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 prevencija gubitka telesne mase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 obezbeđenje normalnog funkcionisanja tkiva i sistema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 ubrzanje oporavka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 skraćenje bolničkog lečenja 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r>
              <a:rPr lang="vi-VN" dirty="0" smtClean="0"/>
              <a:t>unapređenje kvaliteta života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Izbor načina ishrane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1" dirty="0" err="1" smtClean="0"/>
              <a:t>Hranljive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materija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treba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dopremiti</a:t>
            </a:r>
            <a:r>
              <a:rPr lang="en-US" sz="2400" b="1" i="1" dirty="0" smtClean="0"/>
              <a:t> do </a:t>
            </a:r>
            <a:r>
              <a:rPr lang="en-US" sz="2400" b="1" i="1" dirty="0" err="1" smtClean="0"/>
              <a:t>onog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dela</a:t>
            </a:r>
            <a:r>
              <a:rPr lang="en-US" sz="2400" b="1" i="1" dirty="0" smtClean="0"/>
              <a:t> GIT-a </a:t>
            </a:r>
            <a:r>
              <a:rPr lang="en-US" sz="2400" b="1" i="1" dirty="0" err="1" smtClean="0"/>
              <a:t>gde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će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bolesnik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moći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ih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absorbuje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/>
              <a:t>U </a:t>
            </a:r>
            <a:r>
              <a:rPr lang="en-US" sz="2400" b="1" i="1" dirty="0" err="1" smtClean="0"/>
              <a:t>slučajevima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kada</a:t>
            </a:r>
            <a:r>
              <a:rPr lang="en-US" sz="2400" b="1" i="1" dirty="0" smtClean="0"/>
              <a:t> je </a:t>
            </a:r>
            <a:r>
              <a:rPr lang="en-US" sz="2400" b="1" i="1" dirty="0" err="1" smtClean="0"/>
              <a:t>funkcija</a:t>
            </a:r>
            <a:r>
              <a:rPr lang="en-US" sz="2400" b="1" i="1" dirty="0" smtClean="0"/>
              <a:t> GIT-a </a:t>
            </a:r>
            <a:r>
              <a:rPr lang="en-US" sz="2400" b="1" i="1" dirty="0" err="1" smtClean="0"/>
              <a:t>očuvana</a:t>
            </a:r>
            <a:r>
              <a:rPr lang="en-US" sz="2400" b="1" i="1" dirty="0" smtClean="0"/>
              <a:t> a </a:t>
            </a:r>
            <a:r>
              <a:rPr lang="en-US" sz="2400" b="1" i="1" dirty="0" err="1" smtClean="0"/>
              <a:t>onemogućeno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oralno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unošenje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hranljivih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materija</a:t>
            </a:r>
            <a:r>
              <a:rPr lang="en-US" sz="2400" b="1" i="1" dirty="0" smtClean="0"/>
              <a:t>, </a:t>
            </a:r>
            <a:r>
              <a:rPr lang="en-US" sz="2400" b="1" i="1" dirty="0" err="1" smtClean="0"/>
              <a:t>indikovana</a:t>
            </a:r>
            <a:r>
              <a:rPr lang="en-US" sz="2400" b="1" i="1" dirty="0" smtClean="0"/>
              <a:t> je </a:t>
            </a:r>
            <a:r>
              <a:rPr lang="en-US" sz="2400" b="1" i="1" dirty="0" err="1" smtClean="0"/>
              <a:t>isključivo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enteralna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ishrana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err="1" smtClean="0"/>
              <a:t>Očuva</a:t>
            </a:r>
            <a:r>
              <a:rPr lang="sr-Latn-RS" sz="2400" b="1" i="1" dirty="0" smtClean="0"/>
              <a:t>n </a:t>
            </a:r>
            <a:r>
              <a:rPr lang="en-US" sz="2400" b="1" i="1" dirty="0" err="1" smtClean="0"/>
              <a:t>motilitet</a:t>
            </a:r>
            <a:endParaRPr lang="en-US" sz="2400" b="1" i="1" dirty="0" smtClean="0"/>
          </a:p>
          <a:p>
            <a:r>
              <a:rPr lang="en-US" sz="2400" b="1" dirty="0" err="1" smtClean="0"/>
              <a:t>očuvan</a:t>
            </a:r>
            <a:r>
              <a:rPr lang="en-US" sz="2400" b="1" i="1" dirty="0" err="1" smtClean="0"/>
              <a:t>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apsorptivna</a:t>
            </a:r>
            <a:r>
              <a:rPr lang="sr-Latn-RS" sz="2400" b="1" i="1" dirty="0" smtClean="0"/>
              <a:t> </a:t>
            </a:r>
            <a:r>
              <a:rPr lang="en-US" sz="2400" b="1" i="1" dirty="0" err="1" smtClean="0"/>
              <a:t>sposobnost</a:t>
            </a:r>
            <a:endParaRPr lang="en-US" sz="2400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1061</Words>
  <Application>Microsoft Office PowerPoint</Application>
  <PresentationFormat>On-screen Show (4:3)</PresentationFormat>
  <Paragraphs>228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Flow</vt:lpstr>
      <vt:lpstr>Enteralana i parenteralna ishrana</vt:lpstr>
      <vt:lpstr>Kritično oboleli –principi ishrane</vt:lpstr>
      <vt:lpstr>Plan ishrane pacijenata</vt:lpstr>
      <vt:lpstr>             Cilj hranjenja</vt:lpstr>
      <vt:lpstr>Poremečaj usled malnutricije </vt:lpstr>
      <vt:lpstr>Posledica malnutricija</vt:lpstr>
      <vt:lpstr>Principi arteficijalne ishrane</vt:lpstr>
      <vt:lpstr>Ciljevi arteficijalne ishrane</vt:lpstr>
      <vt:lpstr>Izbor načina ishrane</vt:lpstr>
      <vt:lpstr>  Indikacije za EN</vt:lpstr>
      <vt:lpstr>  Indikacije za EN </vt:lpstr>
      <vt:lpstr>Kontraindikacije za EN</vt:lpstr>
      <vt:lpstr>Prednosti enteralne u odnosu na parenteralnu ishranu </vt:lpstr>
      <vt:lpstr>Prednosti enteralne u odnosu na parenteralnu ishranu </vt:lpstr>
      <vt:lpstr>Enteralne formule</vt:lpstr>
      <vt:lpstr>Enteralne formule</vt:lpstr>
      <vt:lpstr>Tehnike enteralnog hranjenja</vt:lpstr>
      <vt:lpstr>Izbor inačin pristupa</vt:lpstr>
      <vt:lpstr>Izbor anatomskog dovođenja hrane u GIT</vt:lpstr>
      <vt:lpstr>PowerPoint Presentation</vt:lpstr>
      <vt:lpstr>Komplikacije tokom primene EN</vt:lpstr>
      <vt:lpstr>Enteralna ishrana –gotove formule</vt:lpstr>
      <vt:lpstr>Enteralna ishrana</vt:lpstr>
      <vt:lpstr>  Uloga sestre</vt:lpstr>
      <vt:lpstr>Parenteralna ishrana</vt:lpstr>
      <vt:lpstr>Kontraindikacija</vt:lpstr>
      <vt:lpstr>Komplikacije</vt:lpstr>
      <vt:lpstr>Komplikacije</vt:lpstr>
      <vt:lpstr>Komplikacije</vt:lpstr>
      <vt:lpstr>Komponetna smesa za TPI</vt:lpstr>
      <vt:lpstr>Stabilnost smesa za TPI</vt:lpstr>
      <vt:lpstr>Vidovi destabilizacije</vt:lpstr>
      <vt:lpstr>Hemiska stabilizacija</vt:lpstr>
      <vt:lpstr>Hemiska stabilizacija</vt:lpstr>
      <vt:lpstr>Biološka stabilizacija</vt:lpstr>
      <vt:lpstr>Parenteralna ishrana</vt:lpstr>
      <vt:lpstr>Parenteralna ishrana</vt:lpstr>
      <vt:lpstr>   Kabiven</vt:lpstr>
      <vt:lpstr>PowerPoint Presentation</vt:lpstr>
      <vt:lpstr>Uloga medicinske sestre</vt:lpstr>
      <vt:lpstr>   Zakljucak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Enteralana i parenteralna ishrana</dc:title>
  <dc:creator>nenad zornic</dc:creator>
  <cp:lastModifiedBy>Korisnik</cp:lastModifiedBy>
  <cp:revision>10</cp:revision>
  <dcterms:created xsi:type="dcterms:W3CDTF">2020-04-28T07:23:23Z</dcterms:created>
  <dcterms:modified xsi:type="dcterms:W3CDTF">2020-04-28T19:10:23Z</dcterms:modified>
</cp:coreProperties>
</file>